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48" r:id="rId2"/>
    <p:sldMasterId id="2147483666" r:id="rId3"/>
    <p:sldMasterId id="2147483670" r:id="rId4"/>
    <p:sldMasterId id="2147483657" r:id="rId5"/>
  </p:sldMasterIdLst>
  <p:notesMasterIdLst>
    <p:notesMasterId r:id="rId75"/>
  </p:notesMasterIdLst>
  <p:handoutMasterIdLst>
    <p:handoutMasterId r:id="rId76"/>
  </p:handoutMasterIdLst>
  <p:sldIdLst>
    <p:sldId id="895" r:id="rId6"/>
    <p:sldId id="1203" r:id="rId7"/>
    <p:sldId id="1231" r:id="rId8"/>
    <p:sldId id="1162" r:id="rId9"/>
    <p:sldId id="1174" r:id="rId10"/>
    <p:sldId id="1175" r:id="rId11"/>
    <p:sldId id="1190" r:id="rId12"/>
    <p:sldId id="1164" r:id="rId13"/>
    <p:sldId id="507" r:id="rId14"/>
    <p:sldId id="509" r:id="rId15"/>
    <p:sldId id="1209" r:id="rId16"/>
    <p:sldId id="1208" r:id="rId17"/>
    <p:sldId id="511" r:id="rId18"/>
    <p:sldId id="512" r:id="rId19"/>
    <p:sldId id="1225" r:id="rId20"/>
    <p:sldId id="1165" r:id="rId21"/>
    <p:sldId id="1177" r:id="rId22"/>
    <p:sldId id="1181" r:id="rId23"/>
    <p:sldId id="1179" r:id="rId24"/>
    <p:sldId id="1180" r:id="rId25"/>
    <p:sldId id="1226" r:id="rId26"/>
    <p:sldId id="1227" r:id="rId27"/>
    <p:sldId id="1183" r:id="rId28"/>
    <p:sldId id="1178" r:id="rId29"/>
    <p:sldId id="1184" r:id="rId30"/>
    <p:sldId id="1182" r:id="rId31"/>
    <p:sldId id="1185" r:id="rId32"/>
    <p:sldId id="1186" r:id="rId33"/>
    <p:sldId id="1187" r:id="rId34"/>
    <p:sldId id="1188" r:id="rId35"/>
    <p:sldId id="1191" r:id="rId36"/>
    <p:sldId id="1192" r:id="rId37"/>
    <p:sldId id="1193" r:id="rId38"/>
    <p:sldId id="1194" r:id="rId39"/>
    <p:sldId id="1195" r:id="rId40"/>
    <p:sldId id="1228" r:id="rId41"/>
    <p:sldId id="1229" r:id="rId42"/>
    <p:sldId id="1230" r:id="rId43"/>
    <p:sldId id="1196" r:id="rId44"/>
    <p:sldId id="1197" r:id="rId45"/>
    <p:sldId id="1198" r:id="rId46"/>
    <p:sldId id="1167" r:id="rId47"/>
    <p:sldId id="1210" r:id="rId48"/>
    <p:sldId id="1211" r:id="rId49"/>
    <p:sldId id="1212" r:id="rId50"/>
    <p:sldId id="1214" r:id="rId51"/>
    <p:sldId id="1213" r:id="rId52"/>
    <p:sldId id="1215" r:id="rId53"/>
    <p:sldId id="1216" r:id="rId54"/>
    <p:sldId id="1218" r:id="rId55"/>
    <p:sldId id="1217" r:id="rId56"/>
    <p:sldId id="1219" r:id="rId57"/>
    <p:sldId id="1166" r:id="rId58"/>
    <p:sldId id="1199" r:id="rId59"/>
    <p:sldId id="1200" r:id="rId60"/>
    <p:sldId id="1201" r:id="rId61"/>
    <p:sldId id="1202" r:id="rId62"/>
    <p:sldId id="1205" r:id="rId63"/>
    <p:sldId id="1206" r:id="rId64"/>
    <p:sldId id="1168" r:id="rId65"/>
    <p:sldId id="1220" r:id="rId66"/>
    <p:sldId id="1221" r:id="rId67"/>
    <p:sldId id="1222" r:id="rId68"/>
    <p:sldId id="1232" r:id="rId69"/>
    <p:sldId id="1233" r:id="rId70"/>
    <p:sldId id="1172" r:id="rId71"/>
    <p:sldId id="1223" r:id="rId72"/>
    <p:sldId id="1170" r:id="rId73"/>
    <p:sldId id="966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EECE1"/>
    <a:srgbClr val="061549"/>
    <a:srgbClr val="F7A3F3"/>
    <a:srgbClr val="FE7E7E"/>
    <a:srgbClr val="262626"/>
    <a:srgbClr val="1B306B"/>
    <a:srgbClr val="FFCC00"/>
    <a:srgbClr val="C0504D"/>
    <a:srgbClr val="D11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4" autoAdjust="0"/>
    <p:restoredTop sz="77846" autoAdjust="0"/>
  </p:normalViewPr>
  <p:slideViewPr>
    <p:cSldViewPr>
      <p:cViewPr varScale="1">
        <p:scale>
          <a:sx n="97" d="100"/>
          <a:sy n="97" d="100"/>
        </p:scale>
        <p:origin x="103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9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48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5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9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7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7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0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2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3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0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0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6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4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8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8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76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7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92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47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8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6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2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53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9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88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26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0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9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8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0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5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22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02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30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9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49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55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15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46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76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7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5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99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71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036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05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0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3061734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435592" y="4129968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0" y="1327388"/>
            <a:ext cx="1379460" cy="1038225"/>
          </a:xfrm>
          <a:prstGeom prst="rect">
            <a:avLst/>
          </a:prstGeom>
        </p:spPr>
      </p:pic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4129968"/>
            <a:ext cx="3870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0659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1878"/>
            <a:ext cx="903210" cy="6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rgbClr val="6CCCE6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#maco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36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eer-rcmmndr.herokuapp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991" y="2857500"/>
            <a:ext cx="6613409" cy="871860"/>
          </a:xfrm>
        </p:spPr>
        <p:txBody>
          <a:bodyPr>
            <a:normAutofit/>
          </a:bodyPr>
          <a:lstStyle/>
          <a:p>
            <a:r>
              <a:rPr lang="en-US" sz="2400" i="1" dirty="0"/>
              <a:t>What Can ML Do For You?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6694" y="3810000"/>
            <a:ext cx="4090813" cy="381000"/>
          </a:xfrm>
        </p:spPr>
        <p:txBody>
          <a:bodyPr/>
          <a:lstStyle/>
          <a:p>
            <a:r>
              <a:rPr lang="en-US" dirty="0"/>
              <a:t>Trilogy Education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6991" y="2590800"/>
            <a:ext cx="7908809" cy="381000"/>
          </a:xfrm>
        </p:spPr>
        <p:txBody>
          <a:bodyPr/>
          <a:lstStyle/>
          <a:p>
            <a:r>
              <a:rPr lang="en-US" dirty="0"/>
              <a:t>Alumni Event!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799702" y="3810000"/>
            <a:ext cx="2601097" cy="381000"/>
          </a:xfrm>
        </p:spPr>
        <p:txBody>
          <a:bodyPr/>
          <a:lstStyle/>
          <a:p>
            <a:r>
              <a:rPr lang="en-US" dirty="0"/>
              <a:t>| May 10, 2018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497666" y="3646170"/>
            <a:ext cx="6436534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(Definition)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FFCC-A0FF-C94D-B853-2E872205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4367283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AE3E-273E-F248-A61B-922509CE7E59}"/>
              </a:ext>
            </a:extLst>
          </p:cNvPr>
          <p:cNvSpPr txBox="1"/>
          <p:nvPr/>
        </p:nvSpPr>
        <p:spPr>
          <a:xfrm>
            <a:off x="5029200" y="1371600"/>
            <a:ext cx="3962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“</a:t>
            </a:r>
            <a:r>
              <a:rPr lang="en-US" sz="2600" b="1" i="1" dirty="0"/>
              <a:t>Intelligent Algorithms are ones that use data to modify its behavior. </a:t>
            </a:r>
            <a:r>
              <a:rPr lang="en-US" sz="2600" i="1" dirty="0"/>
              <a:t>Intelligent algorithms differ in that they can change their behavior as they run, often resulting in a user experience that many would say is intelligent.”</a:t>
            </a:r>
          </a:p>
        </p:txBody>
      </p:sp>
    </p:spTree>
    <p:extLst>
      <p:ext uri="{BB962C8B-B14F-4D97-AF65-F5344CB8AC3E}">
        <p14:creationId xmlns:p14="http://schemas.microsoft.com/office/powerpoint/2010/main" val="20961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(Triad)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F28AE-0741-0A45-BB64-E77BD1ECC26D}"/>
              </a:ext>
            </a:extLst>
          </p:cNvPr>
          <p:cNvGrpSpPr/>
          <p:nvPr/>
        </p:nvGrpSpPr>
        <p:grpSpPr>
          <a:xfrm>
            <a:off x="1981200" y="1066800"/>
            <a:ext cx="5510784" cy="4750676"/>
            <a:chOff x="1981200" y="1066800"/>
            <a:chExt cx="5510784" cy="4750676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8F627B74-EB3B-414B-B631-25DC4F71777A}"/>
                </a:ext>
              </a:extLst>
            </p:cNvPr>
            <p:cNvSpPr/>
            <p:nvPr/>
          </p:nvSpPr>
          <p:spPr>
            <a:xfrm>
              <a:off x="1981200" y="1066800"/>
              <a:ext cx="5510784" cy="475067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C5B4A0-E361-4E41-B94C-4964A0D1DA8A}"/>
                </a:ext>
              </a:extLst>
            </p:cNvPr>
            <p:cNvSpPr/>
            <p:nvPr/>
          </p:nvSpPr>
          <p:spPr>
            <a:xfrm>
              <a:off x="2438400" y="4024440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Predictive Analytics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DAB142-9433-EC43-86A1-C9FB2D5C6F75}"/>
                </a:ext>
              </a:extLst>
            </p:cNvPr>
            <p:cNvSpPr/>
            <p:nvPr/>
          </p:nvSpPr>
          <p:spPr>
            <a:xfrm>
              <a:off x="3822192" y="2163671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FE5983-538B-7B4B-B4D3-6926BDA18C3E}"/>
                </a:ext>
              </a:extLst>
            </p:cNvPr>
            <p:cNvSpPr/>
            <p:nvPr/>
          </p:nvSpPr>
          <p:spPr>
            <a:xfrm>
              <a:off x="4965192" y="3990573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930D43-BF0C-D94D-BF0E-B6A4D61A3949}"/>
              </a:ext>
            </a:extLst>
          </p:cNvPr>
          <p:cNvSpPr txBox="1"/>
          <p:nvPr/>
        </p:nvSpPr>
        <p:spPr>
          <a:xfrm>
            <a:off x="5650992" y="963342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 of software to generalize phenomena (past or future) based on past experience.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A39A5-4D79-1342-8136-8F15B15DFF80}"/>
              </a:ext>
            </a:extLst>
          </p:cNvPr>
          <p:cNvSpPr txBox="1"/>
          <p:nvPr/>
        </p:nvSpPr>
        <p:spPr>
          <a:xfrm>
            <a:off x="0" y="299740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 of software to predict future outcomes based on historic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B2DC2F-31D2-EA48-A698-446E906C4D29}"/>
              </a:ext>
            </a:extLst>
          </p:cNvPr>
          <p:cNvSpPr txBox="1"/>
          <p:nvPr/>
        </p:nvSpPr>
        <p:spPr>
          <a:xfrm>
            <a:off x="6248400" y="2980473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(and machines) that have a series of options to achieve a particular goal</a:t>
            </a:r>
          </a:p>
        </p:txBody>
      </p:sp>
    </p:spTree>
    <p:extLst>
      <p:ext uri="{BB962C8B-B14F-4D97-AF65-F5344CB8AC3E}">
        <p14:creationId xmlns:p14="http://schemas.microsoft.com/office/powerpoint/2010/main" val="248140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(Diagram)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75B11-4830-FB43-B575-6F6121322537}"/>
              </a:ext>
            </a:extLst>
          </p:cNvPr>
          <p:cNvSpPr txBox="1"/>
          <p:nvPr/>
        </p:nvSpPr>
        <p:spPr>
          <a:xfrm>
            <a:off x="304800" y="4876800"/>
            <a:ext cx="861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Intelligent algorithms are ones that respond to data such that the algorithm gets better. It effectively “evolves”. The decision is no longer deterministic given the event.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6E07B3-6A56-4A4D-8D70-FAE9B80D8677}"/>
              </a:ext>
            </a:extLst>
          </p:cNvPr>
          <p:cNvSpPr/>
          <p:nvPr/>
        </p:nvSpPr>
        <p:spPr>
          <a:xfrm>
            <a:off x="2971800" y="2312112"/>
            <a:ext cx="32766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Intelligent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8693-302F-444D-BCE9-F5E2C6DEB07A}"/>
              </a:ext>
            </a:extLst>
          </p:cNvPr>
          <p:cNvSpPr txBox="1"/>
          <p:nvPr/>
        </p:nvSpPr>
        <p:spPr>
          <a:xfrm>
            <a:off x="843863" y="2799612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7852B-4985-4D46-BA13-561DD48D41A8}"/>
              </a:ext>
            </a:extLst>
          </p:cNvPr>
          <p:cNvSpPr txBox="1"/>
          <p:nvPr/>
        </p:nvSpPr>
        <p:spPr>
          <a:xfrm>
            <a:off x="6924586" y="2742089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C30D3-602E-7C43-9F30-1840F3A8D5DA}"/>
              </a:ext>
            </a:extLst>
          </p:cNvPr>
          <p:cNvSpPr txBox="1"/>
          <p:nvPr/>
        </p:nvSpPr>
        <p:spPr>
          <a:xfrm>
            <a:off x="4114800" y="98030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D244E3-8D31-AA48-A768-BD69BE8404D3}"/>
              </a:ext>
            </a:extLst>
          </p:cNvPr>
          <p:cNvCxnSpPr/>
          <p:nvPr/>
        </p:nvCxnSpPr>
        <p:spPr>
          <a:xfrm>
            <a:off x="914400" y="330271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98ACFF-2766-DF47-A1A1-74C30EF99DF0}"/>
              </a:ext>
            </a:extLst>
          </p:cNvPr>
          <p:cNvCxnSpPr/>
          <p:nvPr/>
        </p:nvCxnSpPr>
        <p:spPr>
          <a:xfrm>
            <a:off x="6486654" y="330172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4D4975-327E-E840-899C-BAD379963A88}"/>
              </a:ext>
            </a:extLst>
          </p:cNvPr>
          <p:cNvCxnSpPr>
            <a:cxnSpLocks/>
          </p:cNvCxnSpPr>
          <p:nvPr/>
        </p:nvCxnSpPr>
        <p:spPr>
          <a:xfrm flipH="1">
            <a:off x="3352800" y="1371600"/>
            <a:ext cx="762000" cy="71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FF9916-C9E7-A640-B957-F8931173154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41360" y="1441966"/>
            <a:ext cx="0" cy="64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777340-DD03-6F40-9D00-B53A36F3183E}"/>
              </a:ext>
            </a:extLst>
          </p:cNvPr>
          <p:cNvCxnSpPr>
            <a:cxnSpLocks/>
          </p:cNvCxnSpPr>
          <p:nvPr/>
        </p:nvCxnSpPr>
        <p:spPr>
          <a:xfrm>
            <a:off x="4967919" y="1441966"/>
            <a:ext cx="670881" cy="6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8F6822-F33E-4046-9102-5B3EF154C0B5}"/>
              </a:ext>
            </a:extLst>
          </p:cNvPr>
          <p:cNvCxnSpPr>
            <a:cxnSpLocks/>
          </p:cNvCxnSpPr>
          <p:nvPr/>
        </p:nvCxnSpPr>
        <p:spPr>
          <a:xfrm>
            <a:off x="4541359" y="1523999"/>
            <a:ext cx="0" cy="55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4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Intelligence (Example)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2CB5A-03DD-F94A-B8A4-CB018844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47699"/>
            <a:ext cx="8101052" cy="54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Predictive Analytics (Example)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C6AAF-728B-5240-99E7-771B1BDB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990600"/>
            <a:ext cx="85301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(Triad)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F28AE-0741-0A45-BB64-E77BD1ECC26D}"/>
              </a:ext>
            </a:extLst>
          </p:cNvPr>
          <p:cNvGrpSpPr/>
          <p:nvPr/>
        </p:nvGrpSpPr>
        <p:grpSpPr>
          <a:xfrm>
            <a:off x="1981200" y="1066800"/>
            <a:ext cx="5510784" cy="4750676"/>
            <a:chOff x="1981200" y="1066800"/>
            <a:chExt cx="5510784" cy="4750676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8F627B74-EB3B-414B-B631-25DC4F71777A}"/>
                </a:ext>
              </a:extLst>
            </p:cNvPr>
            <p:cNvSpPr/>
            <p:nvPr/>
          </p:nvSpPr>
          <p:spPr>
            <a:xfrm>
              <a:off x="1981200" y="1066800"/>
              <a:ext cx="5510784" cy="475067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C5B4A0-E361-4E41-B94C-4964A0D1DA8A}"/>
                </a:ext>
              </a:extLst>
            </p:cNvPr>
            <p:cNvSpPr/>
            <p:nvPr/>
          </p:nvSpPr>
          <p:spPr>
            <a:xfrm>
              <a:off x="2438400" y="4024440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Predictive Analytics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DAB142-9433-EC43-86A1-C9FB2D5C6F75}"/>
                </a:ext>
              </a:extLst>
            </p:cNvPr>
            <p:cNvSpPr/>
            <p:nvPr/>
          </p:nvSpPr>
          <p:spPr>
            <a:xfrm>
              <a:off x="3822192" y="2163671"/>
              <a:ext cx="1828800" cy="1295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FE5983-538B-7B4B-B4D3-6926BDA18C3E}"/>
                </a:ext>
              </a:extLst>
            </p:cNvPr>
            <p:cNvSpPr/>
            <p:nvPr/>
          </p:nvSpPr>
          <p:spPr>
            <a:xfrm>
              <a:off x="4965192" y="3990573"/>
              <a:ext cx="18288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930D43-BF0C-D94D-BF0E-B6A4D61A3949}"/>
              </a:ext>
            </a:extLst>
          </p:cNvPr>
          <p:cNvSpPr txBox="1"/>
          <p:nvPr/>
        </p:nvSpPr>
        <p:spPr>
          <a:xfrm>
            <a:off x="5650992" y="963342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 of software to generalize phenomena (past or future) based on past experience. </a:t>
            </a:r>
          </a:p>
        </p:txBody>
      </p:sp>
    </p:spTree>
    <p:extLst>
      <p:ext uri="{BB962C8B-B14F-4D97-AF65-F5344CB8AC3E}">
        <p14:creationId xmlns:p14="http://schemas.microsoft.com/office/powerpoint/2010/main" val="107866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</p:spTree>
    <p:extLst>
      <p:ext uri="{BB962C8B-B14F-4D97-AF65-F5344CB8AC3E}">
        <p14:creationId xmlns:p14="http://schemas.microsoft.com/office/powerpoint/2010/main" val="367874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(Taxonomy)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(Taxonomy)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EEE30-23F0-3240-9665-9A257405F51E}"/>
              </a:ext>
            </a:extLst>
          </p:cNvPr>
          <p:cNvSpPr/>
          <p:nvPr/>
        </p:nvSpPr>
        <p:spPr>
          <a:xfrm>
            <a:off x="838200" y="653854"/>
            <a:ext cx="3810000" cy="3537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2A02D-D940-804E-B88E-0C2EA8E7C57F}"/>
              </a:ext>
            </a:extLst>
          </p:cNvPr>
          <p:cNvSpPr/>
          <p:nvPr/>
        </p:nvSpPr>
        <p:spPr>
          <a:xfrm>
            <a:off x="4648200" y="653855"/>
            <a:ext cx="4257675" cy="3537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6C806-CBD5-8A4A-8A90-7CB0A242426F}"/>
              </a:ext>
            </a:extLst>
          </p:cNvPr>
          <p:cNvSpPr txBox="1"/>
          <p:nvPr/>
        </p:nvSpPr>
        <p:spPr>
          <a:xfrm>
            <a:off x="838200" y="4362271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B6DC7-2DEC-8A4B-BF1D-ECD1F81DD249}"/>
              </a:ext>
            </a:extLst>
          </p:cNvPr>
          <p:cNvSpPr txBox="1"/>
          <p:nvPr/>
        </p:nvSpPr>
        <p:spPr>
          <a:xfrm>
            <a:off x="6468045" y="4362270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914400"/>
            <a:ext cx="86047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Algorithms for which the potential outcomes are knowable in advance (i.e. category or numeric range)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Using data about an individual’s age, behaviors, and pre-existing health conditions -- determining whether an individual is at risk of a chronic condition (Known Category: “Risk” vs. “Not Risk”).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2: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Using data about an individual’s grades, demographics, and background – determining whether we can predict an individual’s grade point average. (Numeric Range: 0 to 100).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28600"/>
            <a:ext cx="838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u="sng" dirty="0"/>
              <a:t>Outline: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b="1" u="sng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Debunking Myths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Basic Definitions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Problem Types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Model Fit Predict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Common Algorithms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Beyond X and Y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Live Demos</a:t>
            </a:r>
          </a:p>
        </p:txBody>
      </p:sp>
    </p:spTree>
    <p:extLst>
      <p:ext uri="{BB962C8B-B14F-4D97-AF65-F5344CB8AC3E}">
        <p14:creationId xmlns:p14="http://schemas.microsoft.com/office/powerpoint/2010/main" val="113715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762000"/>
            <a:ext cx="860473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charset="0"/>
                <a:ea typeface="Arial" charset="0"/>
                <a:cs typeface="Arial" charset="0"/>
              </a:rPr>
              <a:t>Unsupervised Learning</a:t>
            </a: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Algorithms for which the potential outcomes are not knowable in advance (i.e. we are relying on our algorithm to </a:t>
            </a: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define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the customer segments in our analysis)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Using data obtained from viewers of Netflix, we are trying to identify new segments of customer viewing patterns (i.e. “Viewers who like Strong Leading Female Actresses”)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endParaRPr lang="en-US" sz="2200" i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Note: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Determining who likes a particular type of film is </a:t>
            </a: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not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an example of an unsupervised learning problem. (Yes / No would be an outcome).</a:t>
            </a:r>
          </a:p>
        </p:txBody>
      </p:sp>
    </p:spTree>
    <p:extLst>
      <p:ext uri="{BB962C8B-B14F-4D97-AF65-F5344CB8AC3E}">
        <p14:creationId xmlns:p14="http://schemas.microsoft.com/office/powerpoint/2010/main" val="22001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Quick Check!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914400"/>
            <a:ext cx="8604738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What’s the difference between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supervised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unsupervised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learning?</a:t>
            </a:r>
          </a:p>
          <a:p>
            <a:pPr marL="457200" indent="-457200">
              <a:buFont typeface="+mj-lt"/>
              <a:buAutoNum type="arabicPeriod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Which type of learning would the following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circumstances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be?</a:t>
            </a:r>
          </a:p>
          <a:p>
            <a:pPr marL="914400" lvl="1" indent="-457200">
              <a:buFont typeface="+mj-lt"/>
              <a:buAutoNum type="arabicPeriod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Dating App is powered by a machine learning algorithm. The Dating App predicts whether the user will like or not-like a particular match.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Coca Cola is using machine learning to identify customer targeting strategies. It wants to identify if there are particular types of customers who could be served by a new type of drink.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AirBNB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is looking to create a machine learning algorithm that flags properties as being: “Untapped Hot Destinations”. It wants to use pre-existing data on successful destinations to make the determination.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Food Rating App is powered by a machine learning algorithm. As you rate restaurants, it becomes increasingly better at suggesting restaurants you might like in the future.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700" dirty="0">
                <a:latin typeface="Arial" charset="0"/>
                <a:ea typeface="Arial" charset="0"/>
                <a:cs typeface="Arial" charset="0"/>
              </a:rPr>
              <a:t>3. What is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another example of supervised learning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you can think of? </a:t>
            </a:r>
          </a:p>
          <a:p>
            <a:pPr lvl="1"/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Quick Check!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748635"/>
            <a:ext cx="8604738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What’s the difference between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supervised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unsupervised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learning?</a:t>
            </a:r>
          </a:p>
          <a:p>
            <a:pPr marL="457200" indent="-457200">
              <a:buFont typeface="+mj-lt"/>
              <a:buAutoNum type="arabicPeriod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Which type of learning would the following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circumstances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be?</a:t>
            </a:r>
          </a:p>
          <a:p>
            <a:pPr marL="914400" lvl="1" indent="-457200">
              <a:buFont typeface="+mj-lt"/>
              <a:buAutoNum type="arabicPeriod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Dating App is powered by a machine learning algorithm. The Dating App predicts whether the user will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like or not-like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a particular match.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Supervised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Coca Cola is using machine learning to identify customer targeting strategies. It wants to identify if there are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particular types of customers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who could be served by a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new type of drink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Unsupervised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AirBNB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is looking to create a machine learning algorithm that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flags properties as being: “Untapped Hot Destinations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”. It wants to use pre-existing data on successful destinations to make the determination.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Supervised</a:t>
            </a:r>
            <a:endParaRPr lang="en-US" sz="1700" b="1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Food Rating App is powered by a machine learning algorithm. As you rate restaurants, it becomes increasingly better at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suggesting restaurants you might like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in the future.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Supervised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700" dirty="0">
                <a:latin typeface="Arial" charset="0"/>
                <a:ea typeface="Arial" charset="0"/>
                <a:cs typeface="Arial" charset="0"/>
              </a:rPr>
              <a:t>3. What is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another example of supervised learning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you can think of?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(Taxonomy)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(Problem Types)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EEE30-23F0-3240-9665-9A257405F51E}"/>
              </a:ext>
            </a:extLst>
          </p:cNvPr>
          <p:cNvSpPr/>
          <p:nvPr/>
        </p:nvSpPr>
        <p:spPr>
          <a:xfrm>
            <a:off x="838200" y="2286000"/>
            <a:ext cx="2667000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3530-DDC5-6146-BC0B-A7833AFB53DD}"/>
              </a:ext>
            </a:extLst>
          </p:cNvPr>
          <p:cNvSpPr/>
          <p:nvPr/>
        </p:nvSpPr>
        <p:spPr>
          <a:xfrm>
            <a:off x="4648200" y="662321"/>
            <a:ext cx="2743200" cy="1623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2A02D-D940-804E-B88E-0C2EA8E7C57F}"/>
              </a:ext>
            </a:extLst>
          </p:cNvPr>
          <p:cNvSpPr/>
          <p:nvPr/>
        </p:nvSpPr>
        <p:spPr>
          <a:xfrm>
            <a:off x="5562600" y="2334879"/>
            <a:ext cx="3343275" cy="1856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6C806-CBD5-8A4A-8A90-7CB0A242426F}"/>
              </a:ext>
            </a:extLst>
          </p:cNvPr>
          <p:cNvSpPr txBox="1"/>
          <p:nvPr/>
        </p:nvSpPr>
        <p:spPr>
          <a:xfrm>
            <a:off x="838200" y="4362271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Clustering: </a:t>
            </a:r>
            <a:r>
              <a:rPr lang="en-US" dirty="0"/>
              <a:t>Finding groups within a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7FDC5-F205-8C41-8FDB-A340518C07AE}"/>
              </a:ext>
            </a:extLst>
          </p:cNvPr>
          <p:cNvSpPr txBox="1"/>
          <p:nvPr/>
        </p:nvSpPr>
        <p:spPr>
          <a:xfrm>
            <a:off x="7391400" y="873995"/>
            <a:ext cx="17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Classification:</a:t>
            </a:r>
          </a:p>
          <a:p>
            <a:pPr algn="ctr"/>
            <a:r>
              <a:rPr lang="en-US" dirty="0"/>
              <a:t>Applying Labels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B6DC7-2DEC-8A4B-BF1D-ECD1F81DD249}"/>
              </a:ext>
            </a:extLst>
          </p:cNvPr>
          <p:cNvSpPr txBox="1"/>
          <p:nvPr/>
        </p:nvSpPr>
        <p:spPr>
          <a:xfrm>
            <a:off x="6828895" y="4476946"/>
            <a:ext cx="178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Regression:</a:t>
            </a:r>
          </a:p>
          <a:p>
            <a:pPr algn="ctr"/>
            <a:r>
              <a:rPr lang="en-US" dirty="0"/>
              <a:t>Fitting Data to predict where a new data point lies</a:t>
            </a:r>
          </a:p>
        </p:txBody>
      </p:sp>
    </p:spTree>
    <p:extLst>
      <p:ext uri="{BB962C8B-B14F-4D97-AF65-F5344CB8AC3E}">
        <p14:creationId xmlns:p14="http://schemas.microsoft.com/office/powerpoint/2010/main" val="16903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(Regression)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D2B68-A66D-8846-9AA7-8690458B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6440497" cy="541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30640-3AD8-DC43-958A-DBE7EBE43E6F}"/>
              </a:ext>
            </a:extLst>
          </p:cNvPr>
          <p:cNvSpPr txBox="1"/>
          <p:nvPr/>
        </p:nvSpPr>
        <p:spPr>
          <a:xfrm>
            <a:off x="6592896" y="1347145"/>
            <a:ext cx="24749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Most of us are familiar with the idea of regression. We use it to predict one variable’s value using another.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power of ML tools is that we will be able to quickly solve problems for which </a:t>
            </a:r>
            <a:r>
              <a:rPr lang="en-US" sz="2000" b="1" dirty="0"/>
              <a:t>multiple variables</a:t>
            </a:r>
            <a:r>
              <a:rPr lang="en-US" sz="2000" dirty="0"/>
              <a:t> predict another.</a:t>
            </a:r>
          </a:p>
        </p:txBody>
      </p:sp>
    </p:spTree>
    <p:extLst>
      <p:ext uri="{BB962C8B-B14F-4D97-AF65-F5344CB8AC3E}">
        <p14:creationId xmlns:p14="http://schemas.microsoft.com/office/powerpoint/2010/main" val="34524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(Problem Types)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838200"/>
            <a:ext cx="86047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charset="0"/>
                <a:ea typeface="Arial" charset="0"/>
                <a:cs typeface="Arial" charset="0"/>
              </a:rPr>
              <a:t>Regression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Algorithm for which we are trying to use one set of variables to predict the value of another (typically along a quantitative range).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Based on what we understand about a person’s demographic, gender, age and time playing a mobile game – can we predict the total amount they will spend on in-game purchases?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2: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Based on what we understand about time of year, the daily sentiment on social media, and the country’s unemployment rate – can we predict the % change in bitcoin price the next day?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(Problem Types)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914400"/>
            <a:ext cx="860473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charset="0"/>
                <a:ea typeface="Arial" charset="0"/>
                <a:cs typeface="Arial" charset="0"/>
              </a:rPr>
              <a:t>Classification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Algorithm for which we are trying to determine which of a discrete number of groups an unclassified data point falls into. 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Based on what we know about a customer’s age, gender, location, stated hobbies, and total purchase history this year – will they purchase an Amazon Echo this year?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2: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Based on the face length, roundness, forehead size, and amount of hair – is the gender of an image shown more likely to be a male or female?</a:t>
            </a:r>
          </a:p>
        </p:txBody>
      </p:sp>
    </p:spTree>
    <p:extLst>
      <p:ext uri="{BB962C8B-B14F-4D97-AF65-F5344CB8AC3E}">
        <p14:creationId xmlns:p14="http://schemas.microsoft.com/office/powerpoint/2010/main" val="269818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5C13D-B0D0-6D47-A921-A65E584F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295400"/>
            <a:ext cx="6375298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E5FD1-8D90-EF49-AF2B-C3EBCB263E16}"/>
              </a:ext>
            </a:extLst>
          </p:cNvPr>
          <p:cNvSpPr txBox="1"/>
          <p:nvPr/>
        </p:nvSpPr>
        <p:spPr>
          <a:xfrm>
            <a:off x="6592896" y="1347145"/>
            <a:ext cx="24749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most of our purposes at Trilogy, </a:t>
            </a:r>
            <a:r>
              <a:rPr lang="en-US" sz="2000" b="1" dirty="0"/>
              <a:t>Classification </a:t>
            </a:r>
            <a:r>
              <a:rPr lang="en-US" sz="2000" dirty="0"/>
              <a:t>problems are often the most frequent ones we face.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In our world, we often have multiple “</a:t>
            </a:r>
            <a:r>
              <a:rPr lang="en-US" sz="2000" b="1" dirty="0"/>
              <a:t>features”</a:t>
            </a:r>
            <a:r>
              <a:rPr lang="en-US" sz="2000" dirty="0"/>
              <a:t> about an individual or classroom and we are trying to decide which category this means it falls into. </a:t>
            </a:r>
          </a:p>
        </p:txBody>
      </p:sp>
    </p:spTree>
    <p:extLst>
      <p:ext uri="{BB962C8B-B14F-4D97-AF65-F5344CB8AC3E}">
        <p14:creationId xmlns:p14="http://schemas.microsoft.com/office/powerpoint/2010/main" val="1928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5AE0-E05B-0046-B18B-B2BD7B69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3" y="687721"/>
            <a:ext cx="8729267" cy="403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0401A-6580-1D4A-B27B-937412B9F413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classification problems our focus is in identifying which pre-defined label our data falls into based on the </a:t>
            </a:r>
            <a:r>
              <a:rPr lang="en-US" sz="3000" b="1" dirty="0"/>
              <a:t>features</a:t>
            </a:r>
            <a:r>
              <a:rPr lang="en-US" sz="3000" dirty="0"/>
              <a:t> we have.</a:t>
            </a:r>
          </a:p>
        </p:txBody>
      </p:sp>
    </p:spTree>
    <p:extLst>
      <p:ext uri="{BB962C8B-B14F-4D97-AF65-F5344CB8AC3E}">
        <p14:creationId xmlns:p14="http://schemas.microsoft.com/office/powerpoint/2010/main" val="23189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8DA9D-AD9D-9D4D-9FCD-1A0100C3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4215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5E4F85-2F97-2141-A4E3-E206B29CE026}"/>
              </a:ext>
            </a:extLst>
          </p:cNvPr>
          <p:cNvSpPr/>
          <p:nvPr/>
        </p:nvSpPr>
        <p:spPr>
          <a:xfrm>
            <a:off x="228600" y="4391456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If You’d Like to Follow Along (Or Review Later):</a:t>
            </a:r>
            <a:endParaRPr lang="en-US" sz="2400" b="1" dirty="0">
              <a:hlinkClick r:id="rId3"/>
            </a:endParaRPr>
          </a:p>
          <a:p>
            <a:pPr algn="ctr"/>
            <a:r>
              <a:rPr lang="en-US" sz="2400" b="1" dirty="0">
                <a:hlinkClick r:id="rId3"/>
              </a:rPr>
              <a:t>https://www.anaconda.com/download/#macos</a:t>
            </a:r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dirty="0"/>
              <a:t>Once installed open python and run the command </a:t>
            </a:r>
          </a:p>
          <a:p>
            <a:pPr algn="ctr"/>
            <a:r>
              <a:rPr lang="en-US" sz="2400" dirty="0"/>
              <a:t>`</a:t>
            </a:r>
            <a:r>
              <a:rPr lang="en-US" sz="2400" dirty="0" err="1"/>
              <a:t>conda</a:t>
            </a:r>
            <a:r>
              <a:rPr lang="en-US" sz="2400" dirty="0"/>
              <a:t> install scikit-learn`</a:t>
            </a:r>
          </a:p>
        </p:txBody>
      </p:sp>
    </p:spTree>
    <p:extLst>
      <p:ext uri="{BB962C8B-B14F-4D97-AF65-F5344CB8AC3E}">
        <p14:creationId xmlns:p14="http://schemas.microsoft.com/office/powerpoint/2010/main" val="223312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0401A-6580-1D4A-B27B-937412B9F413}"/>
              </a:ext>
            </a:extLst>
          </p:cNvPr>
          <p:cNvSpPr txBox="1"/>
          <p:nvPr/>
        </p:nvSpPr>
        <p:spPr>
          <a:xfrm>
            <a:off x="190433" y="4724400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classification problems our focus is in identifying which pre-defined label our data falls into based on the </a:t>
            </a:r>
            <a:r>
              <a:rPr lang="en-US" sz="3000" b="1" dirty="0"/>
              <a:t>features</a:t>
            </a:r>
            <a:r>
              <a:rPr lang="en-US" sz="3000" dirty="0"/>
              <a:t> we have.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F01D7E-46D4-6D4E-8A55-EA0D1BFCC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4802"/>
              </p:ext>
            </p:extLst>
          </p:nvPr>
        </p:nvGraphicFramePr>
        <p:xfrm>
          <a:off x="304800" y="1450777"/>
          <a:ext cx="86106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086">
                  <a:extLst>
                    <a:ext uri="{9D8B030D-6E8A-4147-A177-3AD203B41FA5}">
                      <a16:colId xmlns:a16="http://schemas.microsoft.com/office/drawing/2014/main" val="1989950111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364504233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776438985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941241732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732570706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1082662658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108941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Number of Exclamations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“Buy” phrases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Spelling Mistakes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“$”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Word Length of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Presence of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2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525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90F3E7-089C-A34B-9549-485F83F9EAA8}"/>
              </a:ext>
            </a:extLst>
          </p:cNvPr>
          <p:cNvSpPr txBox="1"/>
          <p:nvPr/>
        </p:nvSpPr>
        <p:spPr>
          <a:xfrm>
            <a:off x="225069" y="114300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Data (Pre-Classified)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C3C371-92B0-5442-AF7F-310B417F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33639"/>
              </p:ext>
            </p:extLst>
          </p:nvPr>
        </p:nvGraphicFramePr>
        <p:xfrm>
          <a:off x="304800" y="3370790"/>
          <a:ext cx="861060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086">
                  <a:extLst>
                    <a:ext uri="{9D8B030D-6E8A-4147-A177-3AD203B41FA5}">
                      <a16:colId xmlns:a16="http://schemas.microsoft.com/office/drawing/2014/main" val="1989950111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364504233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776438985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941241732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732570706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1082662658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108941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Number of Exclamations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“Buy” phrases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Spelling Mistakes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“$”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Word Length of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Presence of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264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6131ED-5878-4446-9ED8-DBFB4E39CE0F}"/>
              </a:ext>
            </a:extLst>
          </p:cNvPr>
          <p:cNvSpPr txBox="1"/>
          <p:nvPr/>
        </p:nvSpPr>
        <p:spPr>
          <a:xfrm>
            <a:off x="304800" y="2986425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Unknown Data (Unclassified)</a:t>
            </a:r>
          </a:p>
        </p:txBody>
      </p:sp>
    </p:spTree>
    <p:extLst>
      <p:ext uri="{BB962C8B-B14F-4D97-AF65-F5344CB8AC3E}">
        <p14:creationId xmlns:p14="http://schemas.microsoft.com/office/powerpoint/2010/main" val="18456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(Problem Types)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914400"/>
            <a:ext cx="86047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charset="0"/>
                <a:ea typeface="Arial" charset="0"/>
                <a:cs typeface="Arial" charset="0"/>
              </a:rPr>
              <a:t>Clustering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Algorithm for which we are trying to determine the optimal way to group items for which we have no pre-defined classification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2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We would like to group our enrollments into categories of “like-students” based on a set of variables. We have no preconceived notions as to how these groups will be shaped. What’s the optimal way to segment and associate them? </a:t>
            </a:r>
          </a:p>
        </p:txBody>
      </p:sp>
    </p:spTree>
    <p:extLst>
      <p:ext uri="{BB962C8B-B14F-4D97-AF65-F5344CB8AC3E}">
        <p14:creationId xmlns:p14="http://schemas.microsoft.com/office/powerpoint/2010/main" val="4098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EB7FA-6588-F946-86BF-FD3F36C11761}"/>
              </a:ext>
            </a:extLst>
          </p:cNvPr>
          <p:cNvSpPr txBox="1"/>
          <p:nvPr/>
        </p:nvSpPr>
        <p:spPr>
          <a:xfrm rot="16200000">
            <a:off x="-2197920" y="3541812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to Enroll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C5614-99BE-8441-883B-C68CB2E718B4}"/>
              </a:ext>
            </a:extLst>
          </p:cNvPr>
          <p:cNvSpPr txBox="1"/>
          <p:nvPr/>
        </p:nvSpPr>
        <p:spPr>
          <a:xfrm>
            <a:off x="527469" y="6135360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Coding Test Score</a:t>
            </a:r>
          </a:p>
        </p:txBody>
      </p:sp>
    </p:spTree>
    <p:extLst>
      <p:ext uri="{BB962C8B-B14F-4D97-AF65-F5344CB8AC3E}">
        <p14:creationId xmlns:p14="http://schemas.microsoft.com/office/powerpoint/2010/main" val="907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237608"/>
            <a:ext cx="3039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 err="1"/>
              <a:t>Kn</a:t>
            </a:r>
            <a:r>
              <a:rPr lang="en-US" sz="3000" dirty="0"/>
              <a:t>=3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4BD09E-59CA-8944-9079-B374889C68F2}"/>
              </a:ext>
            </a:extLst>
          </p:cNvPr>
          <p:cNvSpPr/>
          <p:nvPr/>
        </p:nvSpPr>
        <p:spPr>
          <a:xfrm>
            <a:off x="2895600" y="999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B1BFD-AE6F-0B40-B468-3C9A319BE754}"/>
              </a:ext>
            </a:extLst>
          </p:cNvPr>
          <p:cNvSpPr txBox="1"/>
          <p:nvPr/>
        </p:nvSpPr>
        <p:spPr>
          <a:xfrm rot="16200000">
            <a:off x="-2197920" y="3541812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to Enroll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82A4E-4241-724A-A446-D3A45B8D6299}"/>
              </a:ext>
            </a:extLst>
          </p:cNvPr>
          <p:cNvSpPr txBox="1"/>
          <p:nvPr/>
        </p:nvSpPr>
        <p:spPr>
          <a:xfrm>
            <a:off x="527469" y="6135360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Coding Test Score</a:t>
            </a:r>
          </a:p>
        </p:txBody>
      </p:sp>
    </p:spTree>
    <p:extLst>
      <p:ext uri="{BB962C8B-B14F-4D97-AF65-F5344CB8AC3E}">
        <p14:creationId xmlns:p14="http://schemas.microsoft.com/office/powerpoint/2010/main" val="258140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2084738"/>
            <a:ext cx="30390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But the problem is more complex… 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 err="1"/>
              <a:t>Kn</a:t>
            </a:r>
            <a:r>
              <a:rPr lang="en-US" sz="3000" dirty="0"/>
              <a:t>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48768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ACC12-A7D2-6541-83C2-961B2A33A08E}"/>
              </a:ext>
            </a:extLst>
          </p:cNvPr>
          <p:cNvSpPr txBox="1"/>
          <p:nvPr/>
        </p:nvSpPr>
        <p:spPr>
          <a:xfrm rot="16200000">
            <a:off x="-2197920" y="3541812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to Enroll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82EC0-0795-264A-8980-0C292DABF316}"/>
              </a:ext>
            </a:extLst>
          </p:cNvPr>
          <p:cNvSpPr txBox="1"/>
          <p:nvPr/>
        </p:nvSpPr>
        <p:spPr>
          <a:xfrm>
            <a:off x="527469" y="6135360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Coding Test Score</a:t>
            </a:r>
          </a:p>
        </p:txBody>
      </p:sp>
    </p:spTree>
    <p:extLst>
      <p:ext uri="{BB962C8B-B14F-4D97-AF65-F5344CB8AC3E}">
        <p14:creationId xmlns:p14="http://schemas.microsoft.com/office/powerpoint/2010/main" val="41779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…Because perhaps the clusters are not where we think they are.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 err="1"/>
              <a:t>Kn</a:t>
            </a:r>
            <a:r>
              <a:rPr lang="en-US" sz="3000" dirty="0"/>
              <a:t>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 rot="20369399">
            <a:off x="829280" y="1214623"/>
            <a:ext cx="2895600" cy="449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2895600" y="875561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10F10-2ABC-A847-9607-805B797E6671}"/>
              </a:ext>
            </a:extLst>
          </p:cNvPr>
          <p:cNvSpPr txBox="1"/>
          <p:nvPr/>
        </p:nvSpPr>
        <p:spPr>
          <a:xfrm rot="16200000">
            <a:off x="-2197920" y="3541812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to Enroll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99771-A8A1-F84D-B58D-234457AC98E6}"/>
              </a:ext>
            </a:extLst>
          </p:cNvPr>
          <p:cNvSpPr txBox="1"/>
          <p:nvPr/>
        </p:nvSpPr>
        <p:spPr>
          <a:xfrm>
            <a:off x="527469" y="6135360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Coding Test Score</a:t>
            </a:r>
          </a:p>
        </p:txBody>
      </p:sp>
    </p:spTree>
    <p:extLst>
      <p:ext uri="{BB962C8B-B14F-4D97-AF65-F5344CB8AC3E}">
        <p14:creationId xmlns:p14="http://schemas.microsoft.com/office/powerpoint/2010/main" val="2140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Quick Check!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748635"/>
            <a:ext cx="8604738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How would you define: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Regression,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Classification,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Clustering?</a:t>
            </a:r>
          </a:p>
          <a:p>
            <a:pPr marL="457200" indent="-457200">
              <a:buFont typeface="+mj-lt"/>
              <a:buAutoNum type="arabicPeriod"/>
            </a:pPr>
            <a:endParaRPr lang="en-US" sz="1700" b="1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Which problem type would each of the following circumstances be?</a:t>
            </a:r>
          </a:p>
          <a:p>
            <a:pPr lvl="1"/>
            <a:endParaRPr lang="en-US" sz="1700" b="1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Dating App is powered by a machine learning algorithm. The Dating App predicts whether the user will like or not-like a particular match. 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Coca Cola is using machine learning to identify customer targeting strategies. It wants to identify if there are particular types of customers who could be served by a new type of drink.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AirBNB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is looking to create a machine learning algorithm that flags properties as being: “Untapped Hot Destinations”. It wants to use pre-existing data on successful destinations to make the determination.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NBA analysis looks at data around average minutes played last season, previous season point average, years in the league, position, height, weight, and </a:t>
            </a: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bmi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to predict the number of points a player will likely average in the coming season. 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700" dirty="0">
                <a:latin typeface="Arial" charset="0"/>
                <a:ea typeface="Arial" charset="0"/>
                <a:cs typeface="Arial" charset="0"/>
              </a:rPr>
              <a:t>3. What is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another example of each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that you you can think of?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51A86-0C4E-0A43-BB5C-DA321834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Quick Check!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10662" y="748635"/>
            <a:ext cx="8604738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How would you define: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Regression,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Classification,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Clustering?</a:t>
            </a:r>
          </a:p>
          <a:p>
            <a:pPr marL="457200" indent="-457200">
              <a:buFont typeface="+mj-lt"/>
              <a:buAutoNum type="arabicPeriod"/>
            </a:pPr>
            <a:endParaRPr lang="en-US" sz="1700" b="1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Which problem type would each of the following circumstances be?</a:t>
            </a:r>
          </a:p>
          <a:p>
            <a:pPr lvl="1"/>
            <a:endParaRPr lang="en-US" sz="1700" b="1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Dating App is powered by a machine learning algorithm. The Dating App predicts whether the user will like or not-like a particular match.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Coca Cola is using machine learning to identify customer targeting strategies. It wants to identify if there are particular types of customers who could be served by a new type of drink.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Clustering</a:t>
            </a:r>
            <a:endParaRPr lang="en-US" sz="17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AirBNB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is looking to create a machine learning algorithm that flags properties as being: “Untapped Hot Destinations”. It wants to use pre-existing data on successful destinations to make the determination.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7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NBA analysis looks at data around average minutes played last season, previous season point average, years in the league, position, height, weight, and </a:t>
            </a:r>
            <a:r>
              <a:rPr lang="en-US" sz="1700" dirty="0" err="1">
                <a:latin typeface="Arial" charset="0"/>
                <a:ea typeface="Arial" charset="0"/>
                <a:cs typeface="Arial" charset="0"/>
              </a:rPr>
              <a:t>bmi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 to predict the number of points a player will likely average in the coming season. </a:t>
            </a:r>
            <a:r>
              <a:rPr lang="en-US" sz="17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700" dirty="0">
                <a:latin typeface="Arial" charset="0"/>
                <a:ea typeface="Arial" charset="0"/>
                <a:cs typeface="Arial" charset="0"/>
              </a:rPr>
              <a:t>3. What is </a:t>
            </a:r>
            <a:r>
              <a:rPr lang="en-US" sz="1700" b="1" dirty="0">
                <a:latin typeface="Arial" charset="0"/>
                <a:ea typeface="Arial" charset="0"/>
                <a:cs typeface="Arial" charset="0"/>
              </a:rPr>
              <a:t>another example of each </a:t>
            </a:r>
            <a:r>
              <a:rPr lang="en-US" sz="1700" dirty="0">
                <a:latin typeface="Arial" charset="0"/>
                <a:ea typeface="Arial" charset="0"/>
                <a:cs typeface="Arial" charset="0"/>
              </a:rPr>
              <a:t>that you you can think of?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6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Model-Fit-Predict</a:t>
            </a:r>
          </a:p>
        </p:txBody>
      </p:sp>
    </p:spTree>
    <p:extLst>
      <p:ext uri="{BB962C8B-B14F-4D97-AF65-F5344CB8AC3E}">
        <p14:creationId xmlns:p14="http://schemas.microsoft.com/office/powerpoint/2010/main" val="12004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FD2AF-D3DA-9B43-82E6-D8DEEDE4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4512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</p:spTree>
    <p:extLst>
      <p:ext uri="{BB962C8B-B14F-4D97-AF65-F5344CB8AC3E}">
        <p14:creationId xmlns:p14="http://schemas.microsoft.com/office/powerpoint/2010/main" val="41571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Debunking Myths</a:t>
            </a:r>
          </a:p>
        </p:txBody>
      </p:sp>
    </p:spTree>
    <p:extLst>
      <p:ext uri="{BB962C8B-B14F-4D97-AF65-F5344CB8AC3E}">
        <p14:creationId xmlns:p14="http://schemas.microsoft.com/office/powerpoint/2010/main" val="21988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A32ACA-3A94-7D4A-87D5-3DB35BD14D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6395" y="1183365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5109EE-71C3-244A-9B10-966C203AA2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9095" y="1417053"/>
          <a:ext cx="39624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F98B4-7A43-374F-9983-8AAA3BB152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14800" y="3278953"/>
          <a:ext cx="9906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sp>
        <p:nvSpPr>
          <p:cNvPr id="13" name="Can 12">
            <a:extLst>
              <a:ext uri="{FF2B5EF4-FFF2-40B4-BE49-F238E27FC236}">
                <a16:creationId xmlns:a16="http://schemas.microsoft.com/office/drawing/2014/main" id="{39A810F6-3FCB-DE4E-B3BC-EBA53B405988}"/>
              </a:ext>
            </a:extLst>
          </p:cNvPr>
          <p:cNvSpPr/>
          <p:nvPr/>
        </p:nvSpPr>
        <p:spPr>
          <a:xfrm>
            <a:off x="1817193" y="2796565"/>
            <a:ext cx="1280804" cy="170346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C3FE9-4790-6146-8753-BE124A15422D}"/>
              </a:ext>
            </a:extLst>
          </p:cNvPr>
          <p:cNvSpPr/>
          <p:nvPr/>
        </p:nvSpPr>
        <p:spPr>
          <a:xfrm>
            <a:off x="4879095" y="3294271"/>
            <a:ext cx="1600200" cy="862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5C048-D9E0-F540-9200-0F11682278C7}"/>
              </a:ext>
            </a:extLst>
          </p:cNvPr>
          <p:cNvCxnSpPr/>
          <p:nvPr/>
        </p:nvCxnSpPr>
        <p:spPr>
          <a:xfrm>
            <a:off x="3352800" y="3725641"/>
            <a:ext cx="1385849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2B5FC4-D337-EF41-9B31-4B27F39FAD06}"/>
              </a:ext>
            </a:extLst>
          </p:cNvPr>
          <p:cNvCxnSpPr>
            <a:cxnSpLocks/>
          </p:cNvCxnSpPr>
          <p:nvPr/>
        </p:nvCxnSpPr>
        <p:spPr>
          <a:xfrm>
            <a:off x="5679195" y="2367764"/>
            <a:ext cx="0" cy="832636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CF451-2263-3A41-9570-55F9DEF613B5}"/>
              </a:ext>
            </a:extLst>
          </p:cNvPr>
          <p:cNvCxnSpPr>
            <a:cxnSpLocks/>
          </p:cNvCxnSpPr>
          <p:nvPr/>
        </p:nvCxnSpPr>
        <p:spPr>
          <a:xfrm>
            <a:off x="6617769" y="3709599"/>
            <a:ext cx="1002231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D195D86-C9B1-5649-B9CC-7C82EE9CC64F}"/>
              </a:ext>
            </a:extLst>
          </p:cNvPr>
          <p:cNvSpPr/>
          <p:nvPr/>
        </p:nvSpPr>
        <p:spPr>
          <a:xfrm>
            <a:off x="3440398" y="3274789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Train / 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8DB9A4-0B05-494A-A6E0-986B599458BB}"/>
              </a:ext>
            </a:extLst>
          </p:cNvPr>
          <p:cNvSpPr/>
          <p:nvPr/>
        </p:nvSpPr>
        <p:spPr>
          <a:xfrm>
            <a:off x="5709564" y="261723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5E143-9544-2349-AF4C-F0C9F8BA9ECF}"/>
              </a:ext>
            </a:extLst>
          </p:cNvPr>
          <p:cNvSpPr/>
          <p:nvPr/>
        </p:nvSpPr>
        <p:spPr>
          <a:xfrm>
            <a:off x="6635419" y="3701189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65236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Many Models… Which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E8A33-FEA6-9545-8579-79C68AA9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8898"/>
            <a:ext cx="8991600" cy="57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0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A32ACA-3A94-7D4A-87D5-3DB35BD14D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6395" y="1183365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5109EE-71C3-244A-9B10-966C203AA2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9095" y="1417053"/>
          <a:ext cx="39624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F98B4-7A43-374F-9983-8AAA3BB152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14800" y="3278953"/>
          <a:ext cx="9906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sp>
        <p:nvSpPr>
          <p:cNvPr id="13" name="Can 12">
            <a:extLst>
              <a:ext uri="{FF2B5EF4-FFF2-40B4-BE49-F238E27FC236}">
                <a16:creationId xmlns:a16="http://schemas.microsoft.com/office/drawing/2014/main" id="{39A810F6-3FCB-DE4E-B3BC-EBA53B405988}"/>
              </a:ext>
            </a:extLst>
          </p:cNvPr>
          <p:cNvSpPr/>
          <p:nvPr/>
        </p:nvSpPr>
        <p:spPr>
          <a:xfrm>
            <a:off x="1817193" y="2796565"/>
            <a:ext cx="1280804" cy="170346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C3FE9-4790-6146-8753-BE124A15422D}"/>
              </a:ext>
            </a:extLst>
          </p:cNvPr>
          <p:cNvSpPr/>
          <p:nvPr/>
        </p:nvSpPr>
        <p:spPr>
          <a:xfrm>
            <a:off x="4879095" y="3294271"/>
            <a:ext cx="1600200" cy="862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5C048-D9E0-F540-9200-0F11682278C7}"/>
              </a:ext>
            </a:extLst>
          </p:cNvPr>
          <p:cNvCxnSpPr/>
          <p:nvPr/>
        </p:nvCxnSpPr>
        <p:spPr>
          <a:xfrm>
            <a:off x="3352800" y="3725641"/>
            <a:ext cx="1385849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2B5FC4-D337-EF41-9B31-4B27F39FAD06}"/>
              </a:ext>
            </a:extLst>
          </p:cNvPr>
          <p:cNvCxnSpPr>
            <a:cxnSpLocks/>
          </p:cNvCxnSpPr>
          <p:nvPr/>
        </p:nvCxnSpPr>
        <p:spPr>
          <a:xfrm>
            <a:off x="5679195" y="2367764"/>
            <a:ext cx="0" cy="832636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CF451-2263-3A41-9570-55F9DEF613B5}"/>
              </a:ext>
            </a:extLst>
          </p:cNvPr>
          <p:cNvCxnSpPr>
            <a:cxnSpLocks/>
          </p:cNvCxnSpPr>
          <p:nvPr/>
        </p:nvCxnSpPr>
        <p:spPr>
          <a:xfrm>
            <a:off x="6617769" y="3709599"/>
            <a:ext cx="1002231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D195D86-C9B1-5649-B9CC-7C82EE9CC64F}"/>
              </a:ext>
            </a:extLst>
          </p:cNvPr>
          <p:cNvSpPr/>
          <p:nvPr/>
        </p:nvSpPr>
        <p:spPr>
          <a:xfrm>
            <a:off x="3440398" y="3274789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Train / 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8DB9A4-0B05-494A-A6E0-986B599458BB}"/>
              </a:ext>
            </a:extLst>
          </p:cNvPr>
          <p:cNvSpPr/>
          <p:nvPr/>
        </p:nvSpPr>
        <p:spPr>
          <a:xfrm>
            <a:off x="5709564" y="261723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5E143-9544-2349-AF4C-F0C9F8BA9ECF}"/>
              </a:ext>
            </a:extLst>
          </p:cNvPr>
          <p:cNvSpPr/>
          <p:nvPr/>
        </p:nvSpPr>
        <p:spPr>
          <a:xfrm>
            <a:off x="6635419" y="3701189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9888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Many Models… Which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E8A33-FEA6-9545-8579-79C68AA9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8898"/>
            <a:ext cx="8991600" cy="55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Foundational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71296-2C89-A64A-A7B6-F6657625A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6"/>
          <a:stretch/>
        </p:blipFill>
        <p:spPr>
          <a:xfrm>
            <a:off x="277904" y="1213691"/>
            <a:ext cx="2236695" cy="1556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21A249-1A24-9842-86E5-32EBEB14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928" y="3963744"/>
            <a:ext cx="2316867" cy="1737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EE9FEF-F154-E94A-91F7-E51362AB8CE3}"/>
              </a:ext>
            </a:extLst>
          </p:cNvPr>
          <p:cNvSpPr/>
          <p:nvPr/>
        </p:nvSpPr>
        <p:spPr>
          <a:xfrm>
            <a:off x="4482" y="3461908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b="1" u="sng" dirty="0"/>
              <a:t>Classification</a:t>
            </a:r>
            <a:endParaRPr lang="en-US" sz="2000" b="1" i="1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C0F432-D80C-CE43-BF06-84B39BC67C30}"/>
              </a:ext>
            </a:extLst>
          </p:cNvPr>
          <p:cNvSpPr/>
          <p:nvPr/>
        </p:nvSpPr>
        <p:spPr>
          <a:xfrm>
            <a:off x="-441765" y="5828818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Logistic Regression</a:t>
            </a:r>
            <a:endParaRPr lang="en-US" sz="2000" i="1" u="sn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4D1F0-20BB-CE41-9B71-52BF4C50C756}"/>
              </a:ext>
            </a:extLst>
          </p:cNvPr>
          <p:cNvSpPr/>
          <p:nvPr/>
        </p:nvSpPr>
        <p:spPr>
          <a:xfrm>
            <a:off x="2895600" y="5848290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Decision Tree</a:t>
            </a:r>
            <a:endParaRPr lang="en-US" sz="2000" i="1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E98D42-7B58-D342-8340-F7947FCDA57D}"/>
              </a:ext>
            </a:extLst>
          </p:cNvPr>
          <p:cNvSpPr/>
          <p:nvPr/>
        </p:nvSpPr>
        <p:spPr>
          <a:xfrm>
            <a:off x="5410200" y="5828818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Random Forest</a:t>
            </a:r>
            <a:endParaRPr lang="en-US" sz="2000" i="1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4BB398-0BD8-4A45-A795-F4DD593F7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67" y="4150496"/>
            <a:ext cx="1855363" cy="13149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4EF7ED-FB75-F046-9EEA-9FCD443AC6D8}"/>
              </a:ext>
            </a:extLst>
          </p:cNvPr>
          <p:cNvSpPr/>
          <p:nvPr/>
        </p:nvSpPr>
        <p:spPr>
          <a:xfrm>
            <a:off x="304800" y="2840599"/>
            <a:ext cx="3863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Multiple Linear Regression</a:t>
            </a:r>
            <a:endParaRPr lang="en-US" sz="2000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45B41-CA22-9446-BE87-5CD6A11B3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2" y="4150495"/>
            <a:ext cx="2486959" cy="16607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FDC2F2-C7FF-BA44-BACD-C4E200BEA399}"/>
              </a:ext>
            </a:extLst>
          </p:cNvPr>
          <p:cNvSpPr/>
          <p:nvPr/>
        </p:nvSpPr>
        <p:spPr>
          <a:xfrm>
            <a:off x="4482" y="747907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b="1" u="sng" dirty="0"/>
              <a:t>Regression</a:t>
            </a:r>
            <a:endParaRPr lang="en-US" sz="2000" b="1" i="1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DFE167-58F8-9E4D-A32B-CC30AFEECEAD}"/>
              </a:ext>
            </a:extLst>
          </p:cNvPr>
          <p:cNvSpPr/>
          <p:nvPr/>
        </p:nvSpPr>
        <p:spPr>
          <a:xfrm>
            <a:off x="3585868" y="1069065"/>
            <a:ext cx="5351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</a:rPr>
              <a:t>Understanding these </a:t>
            </a:r>
            <a:r>
              <a:rPr lang="en-US" sz="2400" b="1" dirty="0">
                <a:solidFill>
                  <a:srgbClr val="FF0000"/>
                </a:solidFill>
              </a:rPr>
              <a:t>four algorithms </a:t>
            </a:r>
            <a:r>
              <a:rPr lang="en-US" sz="2400" dirty="0">
                <a:solidFill>
                  <a:srgbClr val="FF0000"/>
                </a:solidFill>
              </a:rPr>
              <a:t>will give you a foundation to start testing ML algorithms on your data.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8051F5-021D-4547-9C7D-9F79B5FCCFA7}"/>
              </a:ext>
            </a:extLst>
          </p:cNvPr>
          <p:cNvSpPr/>
          <p:nvPr/>
        </p:nvSpPr>
        <p:spPr>
          <a:xfrm>
            <a:off x="3585868" y="2769391"/>
            <a:ext cx="535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</a:rPr>
              <a:t>But don’t worry… our tools will do the </a:t>
            </a:r>
            <a:r>
              <a:rPr lang="en-US" sz="2400" b="1" dirty="0">
                <a:solidFill>
                  <a:srgbClr val="FF0000"/>
                </a:solidFill>
              </a:rPr>
              <a:t>“hard work”</a:t>
            </a:r>
          </a:p>
        </p:txBody>
      </p:sp>
    </p:spTree>
    <p:extLst>
      <p:ext uri="{BB962C8B-B14F-4D97-AF65-F5344CB8AC3E}">
        <p14:creationId xmlns:p14="http://schemas.microsoft.com/office/powerpoint/2010/main" val="7508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Foundational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71296-2C89-A64A-A7B6-F6657625A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6"/>
          <a:stretch/>
        </p:blipFill>
        <p:spPr>
          <a:xfrm>
            <a:off x="277904" y="1213691"/>
            <a:ext cx="2236695" cy="1556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21A249-1A24-9842-86E5-32EBEB14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928" y="3963744"/>
            <a:ext cx="2316867" cy="1737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EE9FEF-F154-E94A-91F7-E51362AB8CE3}"/>
              </a:ext>
            </a:extLst>
          </p:cNvPr>
          <p:cNvSpPr/>
          <p:nvPr/>
        </p:nvSpPr>
        <p:spPr>
          <a:xfrm>
            <a:off x="4482" y="3461908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b="1" u="sng" dirty="0"/>
              <a:t>Classification</a:t>
            </a:r>
            <a:endParaRPr lang="en-US" sz="2000" b="1" i="1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C0F432-D80C-CE43-BF06-84B39BC67C30}"/>
              </a:ext>
            </a:extLst>
          </p:cNvPr>
          <p:cNvSpPr/>
          <p:nvPr/>
        </p:nvSpPr>
        <p:spPr>
          <a:xfrm>
            <a:off x="-441765" y="5828818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Logistic Regression</a:t>
            </a:r>
            <a:endParaRPr lang="en-US" sz="2000" i="1" u="sn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4D1F0-20BB-CE41-9B71-52BF4C50C756}"/>
              </a:ext>
            </a:extLst>
          </p:cNvPr>
          <p:cNvSpPr/>
          <p:nvPr/>
        </p:nvSpPr>
        <p:spPr>
          <a:xfrm>
            <a:off x="2895600" y="5848290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Decision Tree</a:t>
            </a:r>
            <a:endParaRPr lang="en-US" sz="2000" i="1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E98D42-7B58-D342-8340-F7947FCDA57D}"/>
              </a:ext>
            </a:extLst>
          </p:cNvPr>
          <p:cNvSpPr/>
          <p:nvPr/>
        </p:nvSpPr>
        <p:spPr>
          <a:xfrm>
            <a:off x="5410200" y="5828818"/>
            <a:ext cx="3055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Random Forest</a:t>
            </a:r>
            <a:endParaRPr lang="en-US" sz="2000" i="1" u="sng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4BB398-0BD8-4A45-A795-F4DD593F7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67" y="4150496"/>
            <a:ext cx="1855363" cy="13149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4EF7ED-FB75-F046-9EEA-9FCD443AC6D8}"/>
              </a:ext>
            </a:extLst>
          </p:cNvPr>
          <p:cNvSpPr/>
          <p:nvPr/>
        </p:nvSpPr>
        <p:spPr>
          <a:xfrm>
            <a:off x="304800" y="2840599"/>
            <a:ext cx="3863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/>
              <a:t>Multiple Linear Regression</a:t>
            </a:r>
            <a:endParaRPr lang="en-US" sz="2000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45B41-CA22-9446-BE87-5CD6A11B3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2" y="4150495"/>
            <a:ext cx="2486959" cy="16607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FDC2F2-C7FF-BA44-BACD-C4E200BEA399}"/>
              </a:ext>
            </a:extLst>
          </p:cNvPr>
          <p:cNvSpPr/>
          <p:nvPr/>
        </p:nvSpPr>
        <p:spPr>
          <a:xfrm>
            <a:off x="4482" y="747907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b="1" u="sng" dirty="0"/>
              <a:t>Regression</a:t>
            </a:r>
            <a:endParaRPr lang="en-US" sz="2000" b="1" i="1" u="sn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DFE167-58F8-9E4D-A32B-CC30AFEECEAD}"/>
              </a:ext>
            </a:extLst>
          </p:cNvPr>
          <p:cNvSpPr/>
          <p:nvPr/>
        </p:nvSpPr>
        <p:spPr>
          <a:xfrm>
            <a:off x="3585868" y="1417840"/>
            <a:ext cx="535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</a:rPr>
              <a:t>But don’t worry… our tools will do the </a:t>
            </a:r>
            <a:r>
              <a:rPr lang="en-US" sz="2400" b="1" dirty="0">
                <a:solidFill>
                  <a:srgbClr val="FF0000"/>
                </a:solidFill>
              </a:rPr>
              <a:t>“hard work”</a:t>
            </a:r>
          </a:p>
        </p:txBody>
      </p:sp>
    </p:spTree>
    <p:extLst>
      <p:ext uri="{BB962C8B-B14F-4D97-AF65-F5344CB8AC3E}">
        <p14:creationId xmlns:p14="http://schemas.microsoft.com/office/powerpoint/2010/main" val="12047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Algorithm #1: Multiple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71296-2C89-A64A-A7B6-F6657625A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36" b="53736"/>
          <a:stretch/>
        </p:blipFill>
        <p:spPr>
          <a:xfrm>
            <a:off x="8965" y="858392"/>
            <a:ext cx="9143929" cy="15038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26BFA5-4741-2142-A057-F9A01D7E8035}"/>
              </a:ext>
            </a:extLst>
          </p:cNvPr>
          <p:cNvSpPr/>
          <p:nvPr/>
        </p:nvSpPr>
        <p:spPr>
          <a:xfrm>
            <a:off x="310662" y="2362200"/>
            <a:ext cx="86047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 multiple linear regression, we apply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weight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to each of the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explanatory variables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to determine the resulting variable.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rial" charset="0"/>
                <a:ea typeface="Arial" charset="0"/>
                <a:cs typeface="Arial" charset="0"/>
              </a:rPr>
              <a:t>A few Notes: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Once we get past three variables, we can no longer graph the data in an intuitive way. We must rely on our algorithm’s score and accuracy to evaluate its success.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size of the weight does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mean that a variable is more important. It could just mean that the variable in question is of a larger scale than others (Example: Population vs. % Employed). </a:t>
            </a:r>
          </a:p>
        </p:txBody>
      </p:sp>
    </p:spTree>
    <p:extLst>
      <p:ext uri="{BB962C8B-B14F-4D97-AF65-F5344CB8AC3E}">
        <p14:creationId xmlns:p14="http://schemas.microsoft.com/office/powerpoint/2010/main" val="34973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Algorithm #2: Logistic Regression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6BFA5-4741-2142-A057-F9A01D7E8035}"/>
              </a:ext>
            </a:extLst>
          </p:cNvPr>
          <p:cNvSpPr/>
          <p:nvPr/>
        </p:nvSpPr>
        <p:spPr>
          <a:xfrm>
            <a:off x="310662" y="3865904"/>
            <a:ext cx="86047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In logistic regression, we map our linear function to produce a discrete set of classes. It relies on a statistical formula.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75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u="sng" dirty="0">
                <a:latin typeface="Arial" charset="0"/>
                <a:ea typeface="Arial" charset="0"/>
                <a:cs typeface="Arial" charset="0"/>
              </a:rPr>
              <a:t>A few Notes: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1750" dirty="0">
              <a:latin typeface="Arial" charset="0"/>
              <a:ea typeface="Arial" charset="0"/>
              <a:cs typeface="Arial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The scary math aside, logistic regression is very likely the </a:t>
            </a:r>
            <a:r>
              <a:rPr lang="en-US" sz="1750" i="1" dirty="0">
                <a:latin typeface="Arial" charset="0"/>
                <a:ea typeface="Arial" charset="0"/>
                <a:cs typeface="Arial" charset="0"/>
              </a:rPr>
              <a:t>only</a:t>
            </a: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 algorithm you need for classification. It’s a quick and dirty way to run ML on a dataset to see if there is a compelling story. Industry often solely relies on logistic regression.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152DF-9654-6D44-9805-FB79170D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838200"/>
            <a:ext cx="5722838" cy="29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Algorithm #3: Decision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0F664-49CF-8D4F-9B11-103DB77051BB}"/>
              </a:ext>
            </a:extLst>
          </p:cNvPr>
          <p:cNvSpPr/>
          <p:nvPr/>
        </p:nvSpPr>
        <p:spPr>
          <a:xfrm>
            <a:off x="5606936" y="1073393"/>
            <a:ext cx="346086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In a decision tree, our algorithm creates a deeply nested set of conditionals that captures every possible combination of conditions. We then use this set of conditionals to make predictions on unknown data points.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75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u="sng" dirty="0">
                <a:latin typeface="Arial" charset="0"/>
                <a:ea typeface="Arial" charset="0"/>
                <a:cs typeface="Arial" charset="0"/>
              </a:rPr>
              <a:t>Note:</a:t>
            </a:r>
            <a:br>
              <a:rPr lang="en-US" sz="1750" u="sng" dirty="0">
                <a:latin typeface="Arial" charset="0"/>
                <a:ea typeface="Arial" charset="0"/>
                <a:cs typeface="Arial" charset="0"/>
              </a:rPr>
            </a:b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Many GUI based tools like </a:t>
            </a:r>
            <a:r>
              <a:rPr lang="en-US" sz="1750" dirty="0" err="1">
                <a:latin typeface="Arial" charset="0"/>
                <a:ea typeface="Arial" charset="0"/>
                <a:cs typeface="Arial" charset="0"/>
              </a:rPr>
              <a:t>BigML</a:t>
            </a: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 make it easy to create visual decision trees. They sometimes take longer to produce, but can be a nice counter test vs. logistic regression.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8D51C-8CFF-A542-8536-7CABD3A9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7" y="1676400"/>
            <a:ext cx="5365940" cy="3733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440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The Mysticism of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295EE-941E-2A4C-B9A2-B15725CF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6795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Algorithm #3: Decision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05B6F-979C-F040-AC7E-DB02372E6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636"/>
            <a:ext cx="9144000" cy="2379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A0FDE-4716-5D40-9617-BBCC66A61812}"/>
              </a:ext>
            </a:extLst>
          </p:cNvPr>
          <p:cNvSpPr/>
          <p:nvPr/>
        </p:nvSpPr>
        <p:spPr>
          <a:xfrm>
            <a:off x="0" y="4800600"/>
            <a:ext cx="90678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Decision trees can become massive very quickly…</a:t>
            </a:r>
          </a:p>
          <a:p>
            <a:pPr algn="ctr"/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This is where “Random Forests” come in. </a:t>
            </a:r>
          </a:p>
        </p:txBody>
      </p:sp>
    </p:spTree>
    <p:extLst>
      <p:ext uri="{BB962C8B-B14F-4D97-AF65-F5344CB8AC3E}">
        <p14:creationId xmlns:p14="http://schemas.microsoft.com/office/powerpoint/2010/main" val="2815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84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Algorithm #4: Random 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F4BD5-0A2F-9C47-B945-33D46F6C17D0}"/>
              </a:ext>
            </a:extLst>
          </p:cNvPr>
          <p:cNvSpPr/>
          <p:nvPr/>
        </p:nvSpPr>
        <p:spPr>
          <a:xfrm>
            <a:off x="152400" y="4419600"/>
            <a:ext cx="8915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In a random forest we create an </a:t>
            </a:r>
            <a:r>
              <a:rPr lang="en-US" sz="1750" b="1" dirty="0">
                <a:latin typeface="Arial" charset="0"/>
                <a:ea typeface="Arial" charset="0"/>
                <a:cs typeface="Arial" charset="0"/>
              </a:rPr>
              <a:t>ensemble</a:t>
            </a: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 of smaller decision trees. We then average the results across each of the decision trees to determine the outcome.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750" b="1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50" u="sng" dirty="0">
                <a:latin typeface="Arial" charset="0"/>
                <a:ea typeface="Arial" charset="0"/>
                <a:cs typeface="Arial" charset="0"/>
              </a:rPr>
              <a:t>Note:</a:t>
            </a:r>
            <a:br>
              <a:rPr lang="en-US" sz="1750" u="sng" dirty="0">
                <a:latin typeface="Arial" charset="0"/>
                <a:ea typeface="Arial" charset="0"/>
                <a:cs typeface="Arial" charset="0"/>
              </a:rPr>
            </a:b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Many GUI based tools like </a:t>
            </a:r>
            <a:r>
              <a:rPr lang="en-US" sz="1750" dirty="0" err="1">
                <a:latin typeface="Arial" charset="0"/>
                <a:ea typeface="Arial" charset="0"/>
                <a:cs typeface="Arial" charset="0"/>
              </a:rPr>
              <a:t>BigML</a:t>
            </a:r>
            <a:r>
              <a:rPr lang="en-US" sz="1750" dirty="0">
                <a:latin typeface="Arial" charset="0"/>
                <a:ea typeface="Arial" charset="0"/>
                <a:cs typeface="Arial" charset="0"/>
              </a:rPr>
              <a:t> default to Random Forest for classifications, which makes understanding them conceptually important.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E6E0B-9A5C-7F41-85FF-EE65FF32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942879"/>
            <a:ext cx="6858000" cy="31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973953"/>
            <a:ext cx="8614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But remember! All these models are going to become “</a:t>
            </a:r>
            <a:r>
              <a:rPr lang="en-US" sz="3000" b="1" dirty="0"/>
              <a:t>black boxes</a:t>
            </a:r>
            <a:r>
              <a:rPr lang="en-US" sz="3000" dirty="0"/>
              <a:t>” for us. </a:t>
            </a:r>
            <a:endParaRPr lang="en-US" sz="30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A32ACA-3A94-7D4A-87D5-3DB35BD14D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6395" y="1183365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5109EE-71C3-244A-9B10-966C203AA2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9095" y="1417053"/>
          <a:ext cx="39624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F98B4-7A43-374F-9983-8AAA3BB152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14800" y="3278953"/>
          <a:ext cx="9906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sp>
        <p:nvSpPr>
          <p:cNvPr id="13" name="Can 12">
            <a:extLst>
              <a:ext uri="{FF2B5EF4-FFF2-40B4-BE49-F238E27FC236}">
                <a16:creationId xmlns:a16="http://schemas.microsoft.com/office/drawing/2014/main" id="{39A810F6-3FCB-DE4E-B3BC-EBA53B405988}"/>
              </a:ext>
            </a:extLst>
          </p:cNvPr>
          <p:cNvSpPr/>
          <p:nvPr/>
        </p:nvSpPr>
        <p:spPr>
          <a:xfrm>
            <a:off x="1817193" y="2796565"/>
            <a:ext cx="1280804" cy="170346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C3FE9-4790-6146-8753-BE124A15422D}"/>
              </a:ext>
            </a:extLst>
          </p:cNvPr>
          <p:cNvSpPr/>
          <p:nvPr/>
        </p:nvSpPr>
        <p:spPr>
          <a:xfrm>
            <a:off x="4879095" y="3294271"/>
            <a:ext cx="1600200" cy="862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5C048-D9E0-F540-9200-0F11682278C7}"/>
              </a:ext>
            </a:extLst>
          </p:cNvPr>
          <p:cNvCxnSpPr/>
          <p:nvPr/>
        </p:nvCxnSpPr>
        <p:spPr>
          <a:xfrm>
            <a:off x="3352800" y="3725641"/>
            <a:ext cx="1385849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2B5FC4-D337-EF41-9B31-4B27F39FAD06}"/>
              </a:ext>
            </a:extLst>
          </p:cNvPr>
          <p:cNvCxnSpPr>
            <a:cxnSpLocks/>
          </p:cNvCxnSpPr>
          <p:nvPr/>
        </p:nvCxnSpPr>
        <p:spPr>
          <a:xfrm>
            <a:off x="5679195" y="2367764"/>
            <a:ext cx="0" cy="832636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CF451-2263-3A41-9570-55F9DEF613B5}"/>
              </a:ext>
            </a:extLst>
          </p:cNvPr>
          <p:cNvCxnSpPr>
            <a:cxnSpLocks/>
          </p:cNvCxnSpPr>
          <p:nvPr/>
        </p:nvCxnSpPr>
        <p:spPr>
          <a:xfrm>
            <a:off x="6617769" y="3709599"/>
            <a:ext cx="1002231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D195D86-C9B1-5649-B9CC-7C82EE9CC64F}"/>
              </a:ext>
            </a:extLst>
          </p:cNvPr>
          <p:cNvSpPr/>
          <p:nvPr/>
        </p:nvSpPr>
        <p:spPr>
          <a:xfrm>
            <a:off x="3440398" y="3274789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Train / 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8DB9A4-0B05-494A-A6E0-986B599458BB}"/>
              </a:ext>
            </a:extLst>
          </p:cNvPr>
          <p:cNvSpPr/>
          <p:nvPr/>
        </p:nvSpPr>
        <p:spPr>
          <a:xfrm>
            <a:off x="5709564" y="261723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5E143-9544-2349-AF4C-F0C9F8BA9ECF}"/>
              </a:ext>
            </a:extLst>
          </p:cNvPr>
          <p:cNvSpPr/>
          <p:nvPr/>
        </p:nvSpPr>
        <p:spPr>
          <a:xfrm>
            <a:off x="6635419" y="3701189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4838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x and y</a:t>
            </a:r>
          </a:p>
        </p:txBody>
      </p:sp>
    </p:spTree>
    <p:extLst>
      <p:ext uri="{BB962C8B-B14F-4D97-AF65-F5344CB8AC3E}">
        <p14:creationId xmlns:p14="http://schemas.microsoft.com/office/powerpoint/2010/main" val="653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Remember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593A5-6DC6-984B-BC2B-A5AA3CF4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239000" cy="4495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4D7B2-E3FA-8745-98F5-D2B74FC3611F}"/>
              </a:ext>
            </a:extLst>
          </p:cNvPr>
          <p:cNvSpPr txBox="1"/>
          <p:nvPr/>
        </p:nvSpPr>
        <p:spPr>
          <a:xfrm>
            <a:off x="0" y="5522214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… As simple as it seems, it’s the basis of </a:t>
            </a:r>
            <a:r>
              <a:rPr lang="en-US" sz="3000" b="1" dirty="0"/>
              <a:t>modelling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9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Lines and Formulas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6669C-09C0-0648-B2DF-2F688F687E58}"/>
              </a:ext>
            </a:extLst>
          </p:cNvPr>
          <p:cNvSpPr txBox="1"/>
          <p:nvPr/>
        </p:nvSpPr>
        <p:spPr>
          <a:xfrm>
            <a:off x="0" y="55222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takeaway from middle statistics is that we can create </a:t>
            </a:r>
            <a:r>
              <a:rPr lang="en-US" sz="2000" b="1" dirty="0"/>
              <a:t>formulas</a:t>
            </a:r>
            <a:r>
              <a:rPr lang="en-US" sz="2000" dirty="0"/>
              <a:t> that relate how one variable predicts another.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A930E-2A77-774B-83EC-522E17C0C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35"/>
          <a:stretch/>
        </p:blipFill>
        <p:spPr>
          <a:xfrm>
            <a:off x="228600" y="1219605"/>
            <a:ext cx="8534400" cy="4259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98A15-A776-0040-89A5-07252D3F2BDC}"/>
              </a:ext>
            </a:extLst>
          </p:cNvPr>
          <p:cNvSpPr txBox="1"/>
          <p:nvPr/>
        </p:nvSpPr>
        <p:spPr>
          <a:xfrm>
            <a:off x="2971800" y="945245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Happiness  = 1.2 * Hours Slept – 0.9 </a:t>
            </a:r>
          </a:p>
        </p:txBody>
      </p:sp>
    </p:spTree>
    <p:extLst>
      <p:ext uri="{BB962C8B-B14F-4D97-AF65-F5344CB8AC3E}">
        <p14:creationId xmlns:p14="http://schemas.microsoft.com/office/powerpoint/2010/main" val="1935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When Lines Learn to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6669C-09C0-0648-B2DF-2F688F687E58}"/>
              </a:ext>
            </a:extLst>
          </p:cNvPr>
          <p:cNvSpPr txBox="1"/>
          <p:nvPr/>
        </p:nvSpPr>
        <p:spPr>
          <a:xfrm>
            <a:off x="0" y="552221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get more sophisticated, we can break free from </a:t>
            </a:r>
            <a:r>
              <a:rPr lang="en-US" b="1" dirty="0"/>
              <a:t>linear </a:t>
            </a:r>
            <a:r>
              <a:rPr lang="en-US" dirty="0"/>
              <a:t>models to instead pursue models that follow alternative patterns (exponential, power, logarithmic, etc.)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4DE82-4CB8-7E4E-B148-2AB82295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6781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Limits of x and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4D7B2-E3FA-8745-98F5-D2B74FC3611F}"/>
              </a:ext>
            </a:extLst>
          </p:cNvPr>
          <p:cNvSpPr txBox="1"/>
          <p:nvPr/>
        </p:nvSpPr>
        <p:spPr>
          <a:xfrm>
            <a:off x="0" y="518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Much of the time, this is what our data looks like – multiple columns congealed into a barely decipherable stream of consciousness. So what is “x” in this case?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9FF3-C70D-A34F-B64F-3BA82FE5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42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Introducing “X”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1B150-47EA-4E44-8A46-8BF0727311AB}"/>
              </a:ext>
            </a:extLst>
          </p:cNvPr>
          <p:cNvSpPr/>
          <p:nvPr/>
        </p:nvSpPr>
        <p:spPr>
          <a:xfrm>
            <a:off x="0" y="51054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b="1" dirty="0"/>
              <a:t>With ML “X” can be </a:t>
            </a:r>
            <a:r>
              <a:rPr lang="en-US" sz="3600" b="1" i="1" u="sng" dirty="0"/>
              <a:t>everything</a:t>
            </a:r>
            <a:r>
              <a:rPr lang="en-US" sz="3600" dirty="0"/>
              <a:t>.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dirty="0"/>
              <a:t>All of it. All at once.</a:t>
            </a:r>
            <a:endParaRPr lang="en-US" sz="3600" b="1" i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8670D2-EE55-F647-BF3A-1782FCAD8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36293"/>
              </p:ext>
            </p:extLst>
          </p:nvPr>
        </p:nvGraphicFramePr>
        <p:xfrm>
          <a:off x="304800" y="1143000"/>
          <a:ext cx="86106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198995011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64504233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77643898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41241732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73257070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08941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Previous Season Point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Previous Season Minutes 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Years in 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2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5252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DA8EDB-6DD8-ED4F-8A25-FE2A0164B253}"/>
              </a:ext>
            </a:extLst>
          </p:cNvPr>
          <p:cNvSpPr txBox="1"/>
          <p:nvPr/>
        </p:nvSpPr>
        <p:spPr>
          <a:xfrm>
            <a:off x="304800" y="835223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 (Note that this is capital X signifying multiple variables)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EF50F-7A6F-4742-8D05-BFE54ADDAD2A}"/>
              </a:ext>
            </a:extLst>
          </p:cNvPr>
          <p:cNvSpPr txBox="1"/>
          <p:nvPr/>
        </p:nvSpPr>
        <p:spPr>
          <a:xfrm>
            <a:off x="304800" y="285103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2D2D01-1DFA-E040-938B-73D6C06A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24898"/>
              </p:ext>
            </p:extLst>
          </p:nvPr>
        </p:nvGraphicFramePr>
        <p:xfrm>
          <a:off x="304800" y="3307080"/>
          <a:ext cx="243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98995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Expected Points Next Season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2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52522"/>
                  </a:ext>
                </a:extLst>
              </a:tr>
            </a:tbl>
          </a:graphicData>
        </a:graphic>
      </p:graphicFrame>
      <p:sp>
        <p:nvSpPr>
          <p:cNvPr id="11" name="Bent Arrow 10">
            <a:extLst>
              <a:ext uri="{FF2B5EF4-FFF2-40B4-BE49-F238E27FC236}">
                <a16:creationId xmlns:a16="http://schemas.microsoft.com/office/drawing/2014/main" id="{90E99E81-4E45-C640-A2A8-6C054B9217F8}"/>
              </a:ext>
            </a:extLst>
          </p:cNvPr>
          <p:cNvSpPr/>
          <p:nvPr/>
        </p:nvSpPr>
        <p:spPr>
          <a:xfrm rot="10800000">
            <a:off x="2971800" y="2649657"/>
            <a:ext cx="2362200" cy="14651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Multi-Variable Modelling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1B150-47EA-4E44-8A46-8BF0727311AB}"/>
              </a:ext>
            </a:extLst>
          </p:cNvPr>
          <p:cNvSpPr/>
          <p:nvPr/>
        </p:nvSpPr>
        <p:spPr>
          <a:xfrm>
            <a:off x="0" y="55626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b="1" dirty="0"/>
              <a:t>Different algorithms use the multiple variables in different ways, but each ultimately produces the same “y” we are looking for.</a:t>
            </a:r>
            <a:endParaRPr lang="en-US" sz="2000" b="1" i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FB01A-6191-F444-8A99-D5BEBF7D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22" y="1057835"/>
            <a:ext cx="3619500" cy="194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71296-2C89-A64A-A7B6-F6657625A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6"/>
          <a:stretch/>
        </p:blipFill>
        <p:spPr>
          <a:xfrm>
            <a:off x="0" y="734127"/>
            <a:ext cx="3415553" cy="2377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38A69-20FF-E143-804B-5C101E706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722" y="1048870"/>
            <a:ext cx="2066558" cy="1905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F6A36-4071-C443-81B3-2ABC618B2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383" y="3094263"/>
            <a:ext cx="2294308" cy="225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21A249-1A24-9842-86E5-32EBEB14D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17" y="3002285"/>
            <a:ext cx="304800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713094-F60A-FD4D-8C44-7DC4A73FF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5641" y="3037052"/>
            <a:ext cx="3032959" cy="21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0FDB2-4600-E041-A94E-26DF39D8B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" r="2363" b="68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6344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Callout 31">
            <a:extLst>
              <a:ext uri="{FF2B5EF4-FFF2-40B4-BE49-F238E27FC236}">
                <a16:creationId xmlns:a16="http://schemas.microsoft.com/office/drawing/2014/main" id="{13E9FD0C-1447-DC4D-9CF3-A6F2EC08411E}"/>
              </a:ext>
            </a:extLst>
          </p:cNvPr>
          <p:cNvSpPr/>
          <p:nvPr/>
        </p:nvSpPr>
        <p:spPr>
          <a:xfrm rot="5400000">
            <a:off x="4841476" y="1708131"/>
            <a:ext cx="2316008" cy="14833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5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99B43C51-047F-1D49-8499-D49BF955B66A}"/>
              </a:ext>
            </a:extLst>
          </p:cNvPr>
          <p:cNvSpPr/>
          <p:nvPr/>
        </p:nvSpPr>
        <p:spPr>
          <a:xfrm rot="5400000">
            <a:off x="2032849" y="1711724"/>
            <a:ext cx="2316008" cy="14833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5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Basic Premise of Scoring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7AD3B77-4E08-7246-9DE3-2F406770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57605"/>
              </p:ext>
            </p:extLst>
          </p:nvPr>
        </p:nvGraphicFramePr>
        <p:xfrm>
          <a:off x="127944" y="1295400"/>
          <a:ext cx="89045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131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2226131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2226131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2226131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NPS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45F9770-8CA8-544A-8F11-27FD13DCC28B}"/>
              </a:ext>
            </a:extLst>
          </p:cNvPr>
          <p:cNvSpPr/>
          <p:nvPr/>
        </p:nvSpPr>
        <p:spPr>
          <a:xfrm>
            <a:off x="71718" y="878719"/>
            <a:ext cx="7448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Full Data Set (Historic)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5E6A-BD14-8947-AD94-86A7D682A406}"/>
              </a:ext>
            </a:extLst>
          </p:cNvPr>
          <p:cNvSpPr/>
          <p:nvPr/>
        </p:nvSpPr>
        <p:spPr>
          <a:xfrm>
            <a:off x="8149490" y="882134"/>
            <a:ext cx="998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N=1000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A638D-4D82-E84F-8C0F-73DBC0598EA5}"/>
              </a:ext>
            </a:extLst>
          </p:cNvPr>
          <p:cNvSpPr txBox="1"/>
          <p:nvPr/>
        </p:nvSpPr>
        <p:spPr>
          <a:xfrm>
            <a:off x="190433" y="5700702"/>
            <a:ext cx="861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cut a slice of this data (80%) to </a:t>
            </a:r>
          </a:p>
          <a:p>
            <a:pPr algn="ctr"/>
            <a:r>
              <a:rPr lang="en-US" dirty="0"/>
              <a:t>“build our model” then use it to predict the values for the remaining 20%.</a:t>
            </a:r>
            <a:endParaRPr lang="en-US" b="1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96A4E4D-E4D6-0642-8675-576354FD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33220"/>
              </p:ext>
            </p:extLst>
          </p:nvPr>
        </p:nvGraphicFramePr>
        <p:xfrm>
          <a:off x="127945" y="3633708"/>
          <a:ext cx="47052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302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1176302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1176302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1176302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3BE62CF-EDB0-9144-A5D9-E3C7E7444E76}"/>
              </a:ext>
            </a:extLst>
          </p:cNvPr>
          <p:cNvSpPr/>
          <p:nvPr/>
        </p:nvSpPr>
        <p:spPr>
          <a:xfrm>
            <a:off x="76200" y="5117068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N=800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EE975C-8142-254B-9F9D-C5E470607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20052"/>
              </p:ext>
            </p:extLst>
          </p:nvPr>
        </p:nvGraphicFramePr>
        <p:xfrm>
          <a:off x="5068188" y="3665084"/>
          <a:ext cx="39642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071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1071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1071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1071">
                  <a:extLst>
                    <a:ext uri="{9D8B030D-6E8A-4147-A177-3AD203B41FA5}">
                      <a16:colId xmlns:a16="http://schemas.microsoft.com/office/drawing/2014/main" val="1977336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C534918-4E12-8746-9E0E-4E2302CC681B}"/>
              </a:ext>
            </a:extLst>
          </p:cNvPr>
          <p:cNvSpPr/>
          <p:nvPr/>
        </p:nvSpPr>
        <p:spPr>
          <a:xfrm>
            <a:off x="8161719" y="5178080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N=200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7F4E7-9905-8248-9228-E710B47F4A6F}"/>
              </a:ext>
            </a:extLst>
          </p:cNvPr>
          <p:cNvSpPr/>
          <p:nvPr/>
        </p:nvSpPr>
        <p:spPr>
          <a:xfrm>
            <a:off x="33184" y="3209311"/>
            <a:ext cx="2176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Training Data Set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BACDDD-1543-EE48-A373-A73812C8E20E}"/>
              </a:ext>
            </a:extLst>
          </p:cNvPr>
          <p:cNvSpPr/>
          <p:nvPr/>
        </p:nvSpPr>
        <p:spPr>
          <a:xfrm>
            <a:off x="5828866" y="3200400"/>
            <a:ext cx="331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Testing Data Set</a:t>
            </a:r>
          </a:p>
        </p:txBody>
      </p:sp>
    </p:spTree>
    <p:extLst>
      <p:ext uri="{BB962C8B-B14F-4D97-AF65-F5344CB8AC3E}">
        <p14:creationId xmlns:p14="http://schemas.microsoft.com/office/powerpoint/2010/main" val="6500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Basic Premise of Scoring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A638D-4D82-E84F-8C0F-73DBC0598EA5}"/>
              </a:ext>
            </a:extLst>
          </p:cNvPr>
          <p:cNvSpPr txBox="1"/>
          <p:nvPr/>
        </p:nvSpPr>
        <p:spPr>
          <a:xfrm>
            <a:off x="190433" y="5257800"/>
            <a:ext cx="8614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then compare the NPS of our </a:t>
            </a:r>
            <a:r>
              <a:rPr lang="en-US" sz="2000" b="1" dirty="0"/>
              <a:t>Prediction vs. the NPS Actual. </a:t>
            </a:r>
            <a:r>
              <a:rPr lang="en-US" sz="2000" dirty="0"/>
              <a:t>Based roughly on how often we are “correct”, we get a score for the model as a whole.  If the model scores well, then we can trust it for future use.</a:t>
            </a:r>
            <a:endParaRPr lang="en-US" sz="2000" b="1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EE975C-8142-254B-9F9D-C5E470607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59687"/>
              </p:ext>
            </p:extLst>
          </p:nvPr>
        </p:nvGraphicFramePr>
        <p:xfrm>
          <a:off x="641931" y="2230912"/>
          <a:ext cx="8044870" cy="259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974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1608974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1608974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1608974">
                  <a:extLst>
                    <a:ext uri="{9D8B030D-6E8A-4147-A177-3AD203B41FA5}">
                      <a16:colId xmlns:a16="http://schemas.microsoft.com/office/drawing/2014/main" val="1977336215"/>
                    </a:ext>
                  </a:extLst>
                </a:gridCol>
                <a:gridCol w="1608974">
                  <a:extLst>
                    <a:ext uri="{9D8B030D-6E8A-4147-A177-3AD203B41FA5}">
                      <a16:colId xmlns:a16="http://schemas.microsoft.com/office/drawing/2014/main" val="907488076"/>
                    </a:ext>
                  </a:extLst>
                </a:gridCol>
              </a:tblGrid>
              <a:tr h="648598">
                <a:tc>
                  <a:txBody>
                    <a:bodyPr/>
                    <a:lstStyle/>
                    <a:p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NPS (Predicted)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NPS </a:t>
                      </a:r>
                      <a:br>
                        <a:rPr lang="en-US" dirty="0"/>
                      </a:br>
                      <a:r>
                        <a:rPr lang="en-US" dirty="0"/>
                        <a:t>(Actual)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C534918-4E12-8746-9E0E-4E2302CC681B}"/>
              </a:ext>
            </a:extLst>
          </p:cNvPr>
          <p:cNvSpPr/>
          <p:nvPr/>
        </p:nvSpPr>
        <p:spPr>
          <a:xfrm>
            <a:off x="7816049" y="4851960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N=200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BACDDD-1543-EE48-A373-A73812C8E20E}"/>
              </a:ext>
            </a:extLst>
          </p:cNvPr>
          <p:cNvSpPr/>
          <p:nvPr/>
        </p:nvSpPr>
        <p:spPr>
          <a:xfrm>
            <a:off x="-762000" y="4851960"/>
            <a:ext cx="331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Testing Data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939DB-3D59-C544-983C-1D13F84B8E4D}"/>
              </a:ext>
            </a:extLst>
          </p:cNvPr>
          <p:cNvSpPr/>
          <p:nvPr/>
        </p:nvSpPr>
        <p:spPr>
          <a:xfrm>
            <a:off x="1099131" y="813360"/>
            <a:ext cx="1600200" cy="862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A96ACF6D-5E96-724D-B7C6-0373E9F07622}"/>
              </a:ext>
            </a:extLst>
          </p:cNvPr>
          <p:cNvSpPr/>
          <p:nvPr/>
        </p:nvSpPr>
        <p:spPr>
          <a:xfrm flipV="1">
            <a:off x="2699331" y="1020556"/>
            <a:ext cx="3853869" cy="117295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Common Scoring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BACDDD-1543-EE48-A373-A73812C8E20E}"/>
              </a:ext>
            </a:extLst>
          </p:cNvPr>
          <p:cNvSpPr/>
          <p:nvPr/>
        </p:nvSpPr>
        <p:spPr>
          <a:xfrm>
            <a:off x="304800" y="914400"/>
            <a:ext cx="8839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u="sng" dirty="0"/>
              <a:t>R</a:t>
            </a:r>
            <a:r>
              <a:rPr lang="en-US" sz="2600" b="1" u="sng" baseline="30000" dirty="0"/>
              <a:t>2 </a:t>
            </a:r>
            <a:r>
              <a:rPr lang="en-US" sz="2600" b="1" u="sng" dirty="0"/>
              <a:t>(R-Squared): </a:t>
            </a:r>
            <a:br>
              <a:rPr lang="en-US" sz="2600" b="1" dirty="0"/>
            </a:br>
            <a:r>
              <a:rPr lang="en-US" sz="2600" dirty="0"/>
              <a:t>This is the baseline metric that many ML tools report on score. Higher R</a:t>
            </a:r>
            <a:r>
              <a:rPr lang="en-US" sz="2600" baseline="30000" dirty="0"/>
              <a:t>2</a:t>
            </a:r>
            <a:r>
              <a:rPr lang="en-US" sz="2600" dirty="0"/>
              <a:t> values signify that the model is “highly predictive”.  An R</a:t>
            </a:r>
            <a:r>
              <a:rPr lang="en-US" sz="2600" baseline="30000" dirty="0"/>
              <a:t>2</a:t>
            </a:r>
            <a:r>
              <a:rPr lang="en-US" sz="2600" dirty="0"/>
              <a:t> value of &gt;0.90 means that our model roughly accounts for 90% of the variability. 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u="sng" dirty="0"/>
              <a:t>Sensitivity and Specificity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TPR:</a:t>
            </a:r>
            <a:r>
              <a:rPr lang="en-US" sz="2600" dirty="0"/>
              <a:t> True Positive Rate</a:t>
            </a:r>
            <a:endParaRPr lang="en-US" sz="26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TNR: </a:t>
            </a:r>
            <a:r>
              <a:rPr lang="en-US" sz="2600" dirty="0"/>
              <a:t>True Negative Rate</a:t>
            </a:r>
            <a:endParaRPr lang="en-US" sz="26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6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FPR: </a:t>
            </a:r>
            <a:r>
              <a:rPr lang="en-US" sz="2600" dirty="0"/>
              <a:t>False Positive Rate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FNR: </a:t>
            </a:r>
            <a:r>
              <a:rPr lang="en-US" sz="2600" dirty="0"/>
              <a:t>False Negative Rate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3460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14779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11C42E-ADD0-43B1-A7BE-E6915CBC93A3}"/>
              </a:ext>
            </a:extLst>
          </p:cNvPr>
          <p:cNvSpPr txBox="1">
            <a:spLocks/>
          </p:cNvSpPr>
          <p:nvPr/>
        </p:nvSpPr>
        <p:spPr>
          <a:xfrm>
            <a:off x="6139346" y="1295400"/>
            <a:ext cx="2852254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Students developed a full-fledged web application that scrapes a Beer Advocate’s reviews, passes them through a custom built—machine learning algorithm, then responds with beer recommendations.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E1968-5576-F546-B334-BE5E83CD4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31190"/>
            <a:ext cx="5727470" cy="4038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12CA36-F23A-6249-92DD-C6EFD131DC71}"/>
              </a:ext>
            </a:extLst>
          </p:cNvPr>
          <p:cNvSpPr txBox="1">
            <a:spLocks/>
          </p:cNvSpPr>
          <p:nvPr/>
        </p:nvSpPr>
        <p:spPr>
          <a:xfrm>
            <a:off x="457199" y="5245834"/>
            <a:ext cx="5575071" cy="92636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BEERCOMMDNER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Helps consumers pick their next favorite beer through the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of machine learning! (User: SAMLOVER55, jdguggs10)</a:t>
            </a:r>
          </a:p>
        </p:txBody>
      </p:sp>
    </p:spTree>
    <p:extLst>
      <p:ext uri="{BB962C8B-B14F-4D97-AF65-F5344CB8AC3E}">
        <p14:creationId xmlns:p14="http://schemas.microsoft.com/office/powerpoint/2010/main" val="13224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Why We Teach… </a:t>
            </a:r>
            <a:r>
              <a:rPr lang="en-US" i="1" dirty="0"/>
              <a:t>Data Analytics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F7FE9-51BA-3B44-8705-7E189208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40823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CB283C-E034-FF48-9A71-6D75E09D0E5D}"/>
              </a:ext>
            </a:extLst>
          </p:cNvPr>
          <p:cNvSpPr txBox="1">
            <a:spLocks/>
          </p:cNvSpPr>
          <p:nvPr/>
        </p:nvSpPr>
        <p:spPr>
          <a:xfrm>
            <a:off x="152400" y="5237587"/>
            <a:ext cx="8839200" cy="85841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Students ultimately created a model that analyzed 30,000 beers across 40 features to identify associations of preference.</a:t>
            </a:r>
          </a:p>
        </p:txBody>
      </p:sp>
    </p:spTree>
    <p:extLst>
      <p:ext uri="{BB962C8B-B14F-4D97-AF65-F5344CB8AC3E}">
        <p14:creationId xmlns:p14="http://schemas.microsoft.com/office/powerpoint/2010/main" val="13006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49A2C-9C17-B64A-92D7-60BA6F49DAA1}"/>
              </a:ext>
            </a:extLst>
          </p:cNvPr>
          <p:cNvSpPr txBox="1"/>
          <p:nvPr/>
        </p:nvSpPr>
        <p:spPr>
          <a:xfrm>
            <a:off x="838201" y="2438400"/>
            <a:ext cx="74957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dirty="0"/>
              <a:t>Okay! No more talk!</a:t>
            </a:r>
            <a:endParaRPr lang="en-US" sz="5800" b="1" dirty="0"/>
          </a:p>
          <a:p>
            <a:pPr algn="ctr"/>
            <a:r>
              <a:rPr lang="en-US" sz="5800" b="1" dirty="0"/>
              <a:t>Time to Model!</a:t>
            </a:r>
          </a:p>
        </p:txBody>
      </p:sp>
    </p:spTree>
    <p:extLst>
      <p:ext uri="{BB962C8B-B14F-4D97-AF65-F5344CB8AC3E}">
        <p14:creationId xmlns:p14="http://schemas.microsoft.com/office/powerpoint/2010/main" val="24860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134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Questions /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Future of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E1E6D-3B64-FF42-B7D4-A7F17CF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" y="815432"/>
            <a:ext cx="8948964" cy="428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BA754-F3F8-304B-8170-BE21DED17DD5}"/>
              </a:ext>
            </a:extLst>
          </p:cNvPr>
          <p:cNvSpPr txBox="1"/>
          <p:nvPr/>
        </p:nvSpPr>
        <p:spPr>
          <a:xfrm>
            <a:off x="0" y="5410200"/>
            <a:ext cx="906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 foresee a day when Machine Learning is relegated to a world of the off-the-shelf formulas readily available by the masses. We’re already nearly there…</a:t>
            </a:r>
          </a:p>
        </p:txBody>
      </p:sp>
    </p:spTree>
    <p:extLst>
      <p:ext uri="{BB962C8B-B14F-4D97-AF65-F5344CB8AC3E}">
        <p14:creationId xmlns:p14="http://schemas.microsoft.com/office/powerpoint/2010/main" val="24627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</a:t>
            </a:r>
          </a:p>
        </p:txBody>
      </p:sp>
    </p:spTree>
    <p:extLst>
      <p:ext uri="{BB962C8B-B14F-4D97-AF65-F5344CB8AC3E}">
        <p14:creationId xmlns:p14="http://schemas.microsoft.com/office/powerpoint/2010/main" val="20191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in a </a:t>
            </a:r>
            <a:r>
              <a:rPr lang="en-US" i="1" dirty="0"/>
              <a:t>Nutshell</a:t>
            </a:r>
            <a:r>
              <a:rPr lang="en-US" dirty="0"/>
              <a:t>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66150-2507-6D45-B7CA-995B81FE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5410200" cy="304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721C7-086E-0B4B-897D-23BC816C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43" y="2971800"/>
            <a:ext cx="5164157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48353-DAAC-F74D-92C8-ED6C10F3C228}"/>
              </a:ext>
            </a:extLst>
          </p:cNvPr>
          <p:cNvSpPr txBox="1"/>
          <p:nvPr/>
        </p:nvSpPr>
        <p:spPr>
          <a:xfrm>
            <a:off x="6248400" y="15240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7BFE8-16E0-0F49-A8D8-DD89C10DB0FF}"/>
              </a:ext>
            </a:extLst>
          </p:cNvPr>
          <p:cNvSpPr txBox="1"/>
          <p:nvPr/>
        </p:nvSpPr>
        <p:spPr>
          <a:xfrm>
            <a:off x="904324" y="4827478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5440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Trilog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15218</TotalTime>
  <Words>2707</Words>
  <Application>Microsoft Macintosh PowerPoint</Application>
  <PresentationFormat>On-screen Show (4:3)</PresentationFormat>
  <Paragraphs>584</Paragraphs>
  <Slides>69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Courier New</vt:lpstr>
      <vt:lpstr>Roboto</vt:lpstr>
      <vt:lpstr>Trilogy</vt:lpstr>
      <vt:lpstr>UCF - Theme</vt:lpstr>
      <vt:lpstr>Unbranded</vt:lpstr>
      <vt:lpstr>UTAustin</vt:lpstr>
      <vt:lpstr>Rutgers - Theme</vt:lpstr>
      <vt:lpstr>What Can ML Do For You?</vt:lpstr>
      <vt:lpstr>PowerPoint Presentation</vt:lpstr>
      <vt:lpstr>PowerPoint Presentation</vt:lpstr>
      <vt:lpstr>Debunking Myths</vt:lpstr>
      <vt:lpstr>The Mysticism of ML</vt:lpstr>
      <vt:lpstr>PowerPoint Presentation</vt:lpstr>
      <vt:lpstr>The Future of Machine Learning</vt:lpstr>
      <vt:lpstr>Basic Definitions</vt:lpstr>
      <vt:lpstr>Machine Learning in a Nutshell… </vt:lpstr>
      <vt:lpstr>Intelligent Algorithms (Definition)</vt:lpstr>
      <vt:lpstr>Intelligent Algorithms (Triad)</vt:lpstr>
      <vt:lpstr>Intelligent Algorithms (Diagram)</vt:lpstr>
      <vt:lpstr>Artificial Intelligence (Example)</vt:lpstr>
      <vt:lpstr>Predictive Analytics (Example)</vt:lpstr>
      <vt:lpstr>Intelligent Algorithms (Triad)</vt:lpstr>
      <vt:lpstr>Problem Types</vt:lpstr>
      <vt:lpstr>Machine Learning (Taxonomy)</vt:lpstr>
      <vt:lpstr>Machine Learning (Taxonomy)</vt:lpstr>
      <vt:lpstr>Machine Learning (Categories)</vt:lpstr>
      <vt:lpstr>Machine Learning (Categories)</vt:lpstr>
      <vt:lpstr>Quick Check!</vt:lpstr>
      <vt:lpstr>Quick Check!</vt:lpstr>
      <vt:lpstr>Machine Learning (Taxonomy)</vt:lpstr>
      <vt:lpstr>Machine Learning (Problem Types)</vt:lpstr>
      <vt:lpstr>Machine Learning (Regression)</vt:lpstr>
      <vt:lpstr>Machine Learning (Problem Types)</vt:lpstr>
      <vt:lpstr>Machine Learning (Problem Types)</vt:lpstr>
      <vt:lpstr>Machine Learning (Classification)</vt:lpstr>
      <vt:lpstr>Machine Learning (Classification)</vt:lpstr>
      <vt:lpstr>Machine Learning (Classification)</vt:lpstr>
      <vt:lpstr>Machine Learning (Problem Types)</vt:lpstr>
      <vt:lpstr>Machine Learning (Clustering)</vt:lpstr>
      <vt:lpstr>Machine Learning (Clustering)</vt:lpstr>
      <vt:lpstr>Machine Learning (Clustering)</vt:lpstr>
      <vt:lpstr>Machine Learning (Clustering)</vt:lpstr>
      <vt:lpstr>Quick Check!</vt:lpstr>
      <vt:lpstr>Quick Check!</vt:lpstr>
      <vt:lpstr>Model-Fit-Predict</vt:lpstr>
      <vt:lpstr>Training and Predicting</vt:lpstr>
      <vt:lpstr>Training and Predicting</vt:lpstr>
      <vt:lpstr>Many Models… Which To Choose?</vt:lpstr>
      <vt:lpstr>Common Algorithms</vt:lpstr>
      <vt:lpstr>Training and Predicting</vt:lpstr>
      <vt:lpstr>Many Models… Which To Choose?</vt:lpstr>
      <vt:lpstr>Foundational Algorithms</vt:lpstr>
      <vt:lpstr>Foundational Algorithms</vt:lpstr>
      <vt:lpstr>Algorithm #1: Multiple Linear Regression</vt:lpstr>
      <vt:lpstr>Algorithm #2: Logistic Regression</vt:lpstr>
      <vt:lpstr>Algorithm #3: Decision Trees</vt:lpstr>
      <vt:lpstr>Algorithm #3: Decision Trees</vt:lpstr>
      <vt:lpstr>Algorithm #4: Random Forest</vt:lpstr>
      <vt:lpstr>Training and Predicting</vt:lpstr>
      <vt:lpstr>Beyond x and y</vt:lpstr>
      <vt:lpstr>Remember This?</vt:lpstr>
      <vt:lpstr>Lines and Formulas</vt:lpstr>
      <vt:lpstr>When Lines Learn to Curve</vt:lpstr>
      <vt:lpstr>The Limits of x and y</vt:lpstr>
      <vt:lpstr>Introducing “X”</vt:lpstr>
      <vt:lpstr>Multi-Variable Modelling</vt:lpstr>
      <vt:lpstr>Evaluating Algorithms</vt:lpstr>
      <vt:lpstr>Basic Premise of Scoring</vt:lpstr>
      <vt:lpstr>Basic Premise of Scoring</vt:lpstr>
      <vt:lpstr>Common Scoring Metrics</vt:lpstr>
      <vt:lpstr>Example Application</vt:lpstr>
      <vt:lpstr>Why We Teach… Data Analytics</vt:lpstr>
      <vt:lpstr>Why We Teach… Data Analytics</vt:lpstr>
      <vt:lpstr>PowerPoint Presentation</vt:lpstr>
      <vt:lpstr>Live Demo</vt:lpstr>
      <vt:lpstr>Questions / Discussion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2085</cp:revision>
  <cp:lastPrinted>2017-04-04T07:44:23Z</cp:lastPrinted>
  <dcterms:created xsi:type="dcterms:W3CDTF">2015-01-20T17:19:00Z</dcterms:created>
  <dcterms:modified xsi:type="dcterms:W3CDTF">2018-05-10T16:55:58Z</dcterms:modified>
</cp:coreProperties>
</file>